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511" r:id="rId6"/>
  </p:sldMasterIdLst>
  <p:notesMasterIdLst>
    <p:notesMasterId r:id="rId15"/>
  </p:notesMasterIdLst>
  <p:handoutMasterIdLst>
    <p:handoutMasterId r:id="rId16"/>
  </p:handoutMasterIdLst>
  <p:sldIdLst>
    <p:sldId id="336" r:id="rId7"/>
    <p:sldId id="335" r:id="rId8"/>
    <p:sldId id="337" r:id="rId9"/>
    <p:sldId id="338" r:id="rId10"/>
    <p:sldId id="341" r:id="rId11"/>
    <p:sldId id="340" r:id="rId12"/>
    <p:sldId id="339" r:id="rId13"/>
    <p:sldId id="333" r:id="rId1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49"/>
    <a:srgbClr val="E5ECEB"/>
    <a:srgbClr val="95D600"/>
    <a:srgbClr val="FF6B00"/>
    <a:srgbClr val="00C1DE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73F6E5-1863-4D6A-A427-4D7BACAD31D9}" v="27" dt="2019-07-06T11:15:11.676"/>
  </p1510:revLst>
</p1510:revInfo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277" autoAdjust="0"/>
  </p:normalViewPr>
  <p:slideViewPr>
    <p:cSldViewPr snapToGrid="0">
      <p:cViewPr varScale="1">
        <p:scale>
          <a:sx n="96" d="100"/>
          <a:sy n="96" d="100"/>
        </p:scale>
        <p:origin x="111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Demonstrate the radio feature working, sending a message to all the micro:bits</a:t>
            </a:r>
          </a:p>
          <a:p>
            <a:r>
              <a:rPr lang="en-GB" dirty="0"/>
              <a:t>Introduce the radio hardware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4457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Introduce addressing and channel numbers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00703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Talk over the sender code before Learners attempt the activity tasks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9108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Talk over the receiver code before Learners attempt the activity tasks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791705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teacher may want to decide the channel numbers beforehand to avoid Learners sending and receiving unwanted messages.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71274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D848DF0-097D-4560-9447-592EE2B1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7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8" name="Picture 17" descr="A close up of a sign&#10;&#10;Description automatically generated">
            <a:extLst>
              <a:ext uri="{FF2B5EF4-FFF2-40B4-BE49-F238E27FC236}">
                <a16:creationId xmlns:a16="http://schemas.microsoft.com/office/drawing/2014/main" id="{3CF6612E-5A29-4AF8-9306-93F06ACE18B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70157" y="6332524"/>
            <a:ext cx="1115828" cy="39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971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237785"/>
            <a:ext cx="11180867" cy="45952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8635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>
          <a:xfrm>
            <a:off x="6339947" y="2361951"/>
            <a:ext cx="5332941" cy="360574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67124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33127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3D234CD-759F-4F63-8BAE-5EF83F4A80C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285B74-8217-47D6-B1F9-41EF843750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DA9028-E80A-4D10-A238-5C9D08569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83702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2"/>
            <a:ext cx="8256853" cy="408642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11378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92125" y="1746250"/>
            <a:ext cx="8335964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0999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79527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123711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24363684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89167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7E5033D9-3668-4017-A592-1CF34695B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5C7479-AFA1-44A4-A0E2-206B7FC5D4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-948607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8931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for Full Width 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80926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ECFDFC3-E8F8-4A3B-A7B5-C494553698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5593C93C-1E5D-4C19-8510-510953C83CCF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EA66-8035-4072-B874-ABE710416A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7182" y="6432905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705691CA-1385-4202-BB32-7980FD0D4BC4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C7212D-F60C-4C2D-A508-E9F1C351B1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4791" y="536644"/>
            <a:ext cx="440372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Danke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Merci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谢谢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ありがとう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Gracias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Kiitos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cs typeface="+mn-cs"/>
              </a:rPr>
              <a:t>감사합니다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Mangal" panose="02040503050203030202" pitchFamily="18" charset="0"/>
              </a:rPr>
              <a:t>धन्यवाद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t>תודה</a:t>
            </a:r>
            <a:endParaRPr kumimoji="0" lang="hi-i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Mangal" panose="02040503050203030202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4530B3-2C71-47A4-BAB2-78A35EAF1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2271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4307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EF865F52-F038-9143-B10F-EC315F327B49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23CA994-01FB-B24C-A927-7E3417958BAD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28663" y="4800600"/>
            <a:ext cx="5432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</a:br>
            <a:r>
              <a:rPr kumimoji="0" lang="en-US" altLang="x-none" sz="12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www.arm.com</a:t>
            </a: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/company/policies/trademarks</a:t>
            </a: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© 2018 Arm Limited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9EDFC-9DD0-4ADC-9DE6-C6516087E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0962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0908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BF7399-A5A6-45BA-979D-565957665B70}"/>
              </a:ext>
            </a:extLst>
          </p:cNvPr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ADA842-6E77-49F5-886C-490811425F6D}"/>
              </a:ext>
            </a:extLst>
          </p:cNvPr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ED0DA2-9043-4185-9741-3FE41800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Font typeface="Arial" charset="0"/>
              <a:buChar char="•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8249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25C61611-3300-41F4-84AB-94B0AEB16E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49E85A-37F4-4B10-9CEF-826A132638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F72DBBF-627C-4888-BADF-C1CA699A232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459122" y="5951202"/>
            <a:ext cx="4280971" cy="62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520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012829B4-F003-443D-BAAD-D767D760765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9C5097-7251-45E1-B2AF-B137762C7D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4863" y="1731920"/>
            <a:ext cx="4040830" cy="58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055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11C1B9F-CF01-4B19-871A-0E835AC19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52B8-B955-4011-BA1B-3F562C2B9721}"/>
              </a:ext>
            </a:extLst>
          </p:cNvPr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C667FE-5F49-4902-BA4E-5F42CE73BF8F}"/>
              </a:ext>
            </a:extLst>
          </p:cNvPr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header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1E5EE6-EC60-4F36-8250-F6D27EEE1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060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B8B71E0-69B2-4405-92A4-A8D4317D9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01617F-3437-4EA0-9F3A-35641BDCD476}"/>
              </a:ext>
            </a:extLst>
          </p:cNvPr>
          <p:cNvSpPr/>
          <p:nvPr userDrawn="1"/>
        </p:nvSpPr>
        <p:spPr>
          <a:xfrm>
            <a:off x="2473325" y="5788025"/>
            <a:ext cx="5715000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3C7CB8-D0ED-4CBB-A14C-0F5A992AEC32}"/>
              </a:ext>
            </a:extLst>
          </p:cNvPr>
          <p:cNvSpPr/>
          <p:nvPr userDrawn="1"/>
        </p:nvSpPr>
        <p:spPr>
          <a:xfrm rot="5400000">
            <a:off x="8668545" y="3399631"/>
            <a:ext cx="950912" cy="382587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58DA-6FE5-4EAB-9430-95208E73E3F5}"/>
              </a:ext>
            </a:extLst>
          </p:cNvPr>
          <p:cNvSpPr/>
          <p:nvPr userDrawn="1"/>
        </p:nvSpPr>
        <p:spPr>
          <a:xfrm rot="5400000">
            <a:off x="8661400" y="-395287"/>
            <a:ext cx="2852737" cy="3798888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FCF160-BBA0-4263-8872-2E8BE7E83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7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80CE8D38-A1A3-42B2-A2B4-D2CAD399E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895B2B-A497-48E9-ADEB-D02F00658322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602E1-3D6F-4250-94C4-9D35DC940925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F608C9-DD55-416C-933C-355A9DCB6145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B99F94-93C6-4007-A4D0-E71FCE85B9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18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C76D8CDB-659F-4586-B25C-B4DE95CC4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C067D-A19A-479C-9DB4-AD81E6604607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ACF3F-3E27-461E-9EDA-788397E79711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FA392-092A-4708-90F0-75F695B65C9A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602A8C-9823-4809-982C-93956DD56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683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ith TOP leve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505619" y="1248319"/>
            <a:ext cx="11180762" cy="4361361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67278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067006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44994-EE29-4E68-942C-33DEE4CDA4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9155113" y="6416914"/>
            <a:ext cx="2904881" cy="349690"/>
          </a:xfrm>
          <a:prstGeom prst="rect">
            <a:avLst/>
          </a:prstGeom>
        </p:spPr>
      </p:pic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 flipH="1">
            <a:off x="1485798" y="6347664"/>
            <a:ext cx="109203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682C2D1-8EA8-E748-B66F-74D4D53CF8F8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" panose="020F0502020204030203" pitchFamily="34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 panose="020F0502020204030203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AB6087-5F79-4BE7-942A-42714288F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" panose="020F0502020204030203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1445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2" r:id="rId1"/>
    <p:sldLayoutId id="2147485513" r:id="rId2"/>
    <p:sldLayoutId id="2147485514" r:id="rId3"/>
    <p:sldLayoutId id="2147485515" r:id="rId4"/>
    <p:sldLayoutId id="2147485516" r:id="rId5"/>
    <p:sldLayoutId id="2147485517" r:id="rId6"/>
    <p:sldLayoutId id="2147485518" r:id="rId7"/>
    <p:sldLayoutId id="2147485519" r:id="rId8"/>
    <p:sldLayoutId id="2147485520" r:id="rId9"/>
    <p:sldLayoutId id="2147485521" r:id="rId10"/>
    <p:sldLayoutId id="2147485522" r:id="rId11"/>
    <p:sldLayoutId id="2147485523" r:id="rId12"/>
    <p:sldLayoutId id="2147485524" r:id="rId13"/>
    <p:sldLayoutId id="2147485525" r:id="rId14"/>
    <p:sldLayoutId id="2147485526" r:id="rId15"/>
    <p:sldLayoutId id="2147485527" r:id="rId16"/>
    <p:sldLayoutId id="2147485528" r:id="rId17"/>
    <p:sldLayoutId id="2147485529" r:id="rId18"/>
    <p:sldLayoutId id="2147485530" r:id="rId19"/>
    <p:sldLayoutId id="2147485531" r:id="rId20"/>
    <p:sldLayoutId id="2147485532" r:id="rId21"/>
    <p:sldLayoutId id="2147485533" r:id="rId22"/>
    <p:sldLayoutId id="2147485534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161159-CBB7-4E0C-999C-C7D424E478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339652" y="1474577"/>
            <a:ext cx="4264272" cy="403384"/>
          </a:xfrm>
        </p:spPr>
        <p:txBody>
          <a:bodyPr/>
          <a:lstStyle/>
          <a:p>
            <a:pPr marL="0" indent="0">
              <a:buNone/>
            </a:pPr>
            <a:r>
              <a:rPr lang="en-GB" sz="2400"/>
              <a:t>Lesson 18</a:t>
            </a:r>
            <a:endParaRPr lang="en-GB" sz="24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37086C2-97E8-4436-915F-F27118A2A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Radio</a:t>
            </a:r>
            <a:br>
              <a:rPr lang="en-GB" dirty="0"/>
            </a:br>
            <a:r>
              <a:rPr lang="en-GB" dirty="0"/>
              <a:t>Part 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C55754-5770-40AC-A885-90156A58D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4142" y="5967918"/>
            <a:ext cx="4280971" cy="62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98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The Lesson Will Cover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Know how micro:bit radio chip works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Be aware of the role of channel numbers in radio </a:t>
            </a:r>
            <a:r>
              <a:rPr lang="en-GB" b="1" dirty="0">
                <a:solidFill>
                  <a:srgbClr val="002B49"/>
                </a:solidFill>
              </a:rPr>
              <a:t>transmissions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Program a micro:bit to send data through the radio hardware</a:t>
            </a:r>
          </a:p>
          <a:p>
            <a:pPr>
              <a:spcBef>
                <a:spcPts val="1200"/>
              </a:spcBef>
            </a:pPr>
            <a:r>
              <a:rPr lang="en-GB" dirty="0"/>
              <a:t>Program a micro:bit to receive data through the radio hardware</a:t>
            </a:r>
          </a:p>
        </p:txBody>
      </p:sp>
    </p:spTree>
    <p:extLst>
      <p:ext uri="{BB962C8B-B14F-4D97-AF65-F5344CB8AC3E}">
        <p14:creationId xmlns:p14="http://schemas.microsoft.com/office/powerpoint/2010/main" val="4180439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micro:bit Radio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951" y="1067732"/>
            <a:ext cx="8229088" cy="1751220"/>
          </a:xfrm>
        </p:spPr>
        <p:txBody>
          <a:bodyPr/>
          <a:lstStyle/>
          <a:p>
            <a:r>
              <a:rPr lang="en-GB" dirty="0"/>
              <a:t>The micro:bit has an inbuilt radio chip that can transmit to and receive messages from other micro:bits</a:t>
            </a:r>
          </a:p>
          <a:p>
            <a:pPr lvl="0"/>
            <a:r>
              <a:rPr lang="en-GB" dirty="0"/>
              <a:t>Messages can be text, images and </a:t>
            </a:r>
            <a:r>
              <a:rPr lang="en-GB" b="1" dirty="0">
                <a:solidFill>
                  <a:srgbClr val="002B49"/>
                </a:solidFill>
              </a:rPr>
              <a:t>data</a:t>
            </a:r>
          </a:p>
          <a:p>
            <a:pPr lvl="0"/>
            <a:r>
              <a:rPr lang="en-GB" dirty="0"/>
              <a:t>To achieve this: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The </a:t>
            </a:r>
            <a:r>
              <a:rPr lang="en-GB" sz="2400" dirty="0" err="1"/>
              <a:t>micro:bits</a:t>
            </a:r>
            <a:r>
              <a:rPr lang="en-GB" sz="2400" dirty="0"/>
              <a:t> have to be connected – this is managed through the radio chip and the radio code module</a:t>
            </a:r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pic>
        <p:nvPicPr>
          <p:cNvPr id="1026" name="Picture 2" descr="https://microbit-challenges.readthedocs.io/en/latest/_images/radio.jpg">
            <a:extLst>
              <a:ext uri="{FF2B5EF4-FFF2-40B4-BE49-F238E27FC236}">
                <a16:creationId xmlns:a16="http://schemas.microsoft.com/office/drawing/2014/main" id="{E6E211E6-47C8-4F9D-9DAA-29E3385F6D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5367" y="962025"/>
            <a:ext cx="2647521" cy="231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AC6BFD2-5A10-4F65-AAD1-ABE9D1FB298A}"/>
              </a:ext>
            </a:extLst>
          </p:cNvPr>
          <p:cNvSpPr/>
          <p:nvPr/>
        </p:nvSpPr>
        <p:spPr>
          <a:xfrm>
            <a:off x="492125" y="3624740"/>
            <a:ext cx="106183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81343" lvl="1" indent="-166688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Char char="•"/>
            </a:pPr>
            <a:r>
              <a:rPr lang="en-GB" sz="2400" dirty="0">
                <a:solidFill>
                  <a:srgbClr val="383838"/>
                </a:solidFill>
                <a:latin typeface="Lato"/>
                <a:ea typeface="ＭＳ Ｐゴシック" charset="0"/>
              </a:rPr>
              <a:t>Next, data needs to be sent – this is sent as a </a:t>
            </a:r>
            <a:r>
              <a:rPr lang="en-GB" sz="2400" b="1" dirty="0">
                <a:solidFill>
                  <a:srgbClr val="002B49"/>
                </a:solidFill>
                <a:latin typeface="Lato"/>
                <a:ea typeface="ＭＳ Ｐゴシック" charset="0"/>
              </a:rPr>
              <a:t>byte</a:t>
            </a:r>
            <a:r>
              <a:rPr lang="en-GB" sz="2400" dirty="0">
                <a:solidFill>
                  <a:srgbClr val="383838"/>
                </a:solidFill>
                <a:latin typeface="Lato"/>
                <a:ea typeface="ＭＳ Ｐゴシック" charset="0"/>
              </a:rPr>
              <a:t> (8 </a:t>
            </a:r>
            <a:r>
              <a:rPr lang="en-GB" sz="2400" b="1" dirty="0">
                <a:solidFill>
                  <a:srgbClr val="002B49"/>
                </a:solidFill>
                <a:latin typeface="Lato"/>
                <a:ea typeface="ＭＳ Ｐゴシック" charset="0"/>
              </a:rPr>
              <a:t>bits</a:t>
            </a:r>
            <a:r>
              <a:rPr lang="en-GB" sz="2400" dirty="0">
                <a:solidFill>
                  <a:srgbClr val="383838"/>
                </a:solidFill>
                <a:latin typeface="Lato"/>
                <a:ea typeface="ＭＳ Ｐゴシック" charset="0"/>
              </a:rPr>
              <a:t>), by turning the signal on and off</a:t>
            </a:r>
          </a:p>
          <a:p>
            <a:pPr marL="581343" lvl="1" indent="-166688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Char char="•"/>
            </a:pPr>
            <a:r>
              <a:rPr lang="en-GB" sz="2400" dirty="0">
                <a:solidFill>
                  <a:srgbClr val="383838"/>
                </a:solidFill>
                <a:latin typeface="Lato"/>
                <a:ea typeface="ＭＳ Ｐゴシック" charset="0"/>
              </a:rPr>
              <a:t>Each bit in the byte represents a value and these values are interpreted and converted into text, images or another action</a:t>
            </a:r>
          </a:p>
          <a:p>
            <a:pPr marL="581343" lvl="1" indent="-166688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Char char="•"/>
            </a:pPr>
            <a:r>
              <a:rPr lang="en-GB" sz="2400" dirty="0">
                <a:solidFill>
                  <a:srgbClr val="383838"/>
                </a:solidFill>
                <a:latin typeface="Lato"/>
                <a:ea typeface="ＭＳ Ｐゴシック" charset="0"/>
              </a:rPr>
              <a:t>For example the value 73 might represent the word ‘Hello’</a:t>
            </a:r>
          </a:p>
        </p:txBody>
      </p:sp>
    </p:spTree>
    <p:extLst>
      <p:ext uri="{BB962C8B-B14F-4D97-AF65-F5344CB8AC3E}">
        <p14:creationId xmlns:p14="http://schemas.microsoft.com/office/powerpoint/2010/main" val="6518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micro:bit Radio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119800"/>
            <a:ext cx="11180763" cy="4810089"/>
          </a:xfrm>
        </p:spPr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Radio transmits or </a:t>
            </a:r>
            <a:r>
              <a:rPr lang="en-GB" b="1" dirty="0">
                <a:solidFill>
                  <a:srgbClr val="002B49"/>
                </a:solidFill>
              </a:rPr>
              <a:t>broadcasts</a:t>
            </a:r>
            <a:r>
              <a:rPr lang="en-GB" dirty="0"/>
              <a:t>, which means that anyone nearby with a micro:bit can receive the </a:t>
            </a:r>
            <a:r>
              <a:rPr lang="en-GB" b="1" dirty="0">
                <a:solidFill>
                  <a:srgbClr val="002B49"/>
                </a:solidFill>
              </a:rPr>
              <a:t>data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Addressing is used to send the data to a </a:t>
            </a:r>
            <a:r>
              <a:rPr lang="en-GB" dirty="0" err="1"/>
              <a:t>micro:bit</a:t>
            </a:r>
            <a:r>
              <a:rPr lang="en-GB" dirty="0"/>
              <a:t> or group of </a:t>
            </a:r>
            <a:r>
              <a:rPr lang="en-GB" dirty="0" err="1"/>
              <a:t>micro:bits</a:t>
            </a:r>
            <a:r>
              <a:rPr lang="en-GB" dirty="0"/>
              <a:t> without others seeing the data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Addressing uses </a:t>
            </a:r>
            <a:r>
              <a:rPr lang="en-GB" b="1" dirty="0">
                <a:solidFill>
                  <a:srgbClr val="002B49"/>
                </a:solidFill>
              </a:rPr>
              <a:t>channel numbers</a:t>
            </a:r>
            <a:r>
              <a:rPr lang="en-GB" dirty="0"/>
              <a:t> where the radio is ‘tuned’ to a specific channel between the range 0 to 100</a:t>
            </a:r>
          </a:p>
          <a:p>
            <a:pPr>
              <a:spcBef>
                <a:spcPts val="1200"/>
              </a:spcBef>
            </a:pPr>
            <a:r>
              <a:rPr lang="en-GB" dirty="0"/>
              <a:t>The radio module allows you to set the channel using the code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radio.config(channel=19)</a:t>
            </a:r>
            <a:r>
              <a:rPr lang="en-GB" dirty="0">
                <a:latin typeface="Lato" panose="020F0502020204030203" pitchFamily="34" charset="0"/>
                <a:cs typeface="Courier New" panose="02070309020205020404" pitchFamily="49" charset="0"/>
              </a:rPr>
              <a:t>– t</a:t>
            </a:r>
            <a:r>
              <a:rPr lang="en-GB" dirty="0"/>
              <a:t>his sets the radio to channel 19</a:t>
            </a:r>
          </a:p>
          <a:p>
            <a:pPr>
              <a:spcBef>
                <a:spcPts val="1200"/>
              </a:spcBef>
            </a:pPr>
            <a:r>
              <a:rPr lang="en-GB" dirty="0"/>
              <a:t>The micro:bit still receives broadcasts but filters out the messages that do not match your specific channel number</a:t>
            </a:r>
          </a:p>
          <a:p>
            <a:pPr>
              <a:spcBef>
                <a:spcPts val="1200"/>
              </a:spcBef>
            </a:pPr>
            <a:r>
              <a:rPr lang="en-GB" dirty="0"/>
              <a:t>If you don’t set a channel number your micro:bit will receive every broadcast from every </a:t>
            </a:r>
            <a:r>
              <a:rPr lang="en-GB" dirty="0" err="1"/>
              <a:t>micro:bit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2617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Basic Code Sender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11180763" cy="4810089"/>
          </a:xfrm>
        </p:spPr>
        <p:txBody>
          <a:bodyPr/>
          <a:lstStyle/>
          <a:p>
            <a:pPr lvl="0" algn="just">
              <a:spcBef>
                <a:spcPts val="1200"/>
              </a:spcBef>
            </a:pPr>
            <a:r>
              <a:rPr lang="en-GB" dirty="0"/>
              <a:t>Import the radio module 		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import radio</a:t>
            </a:r>
          </a:p>
          <a:p>
            <a:pPr lvl="0" algn="just">
              <a:spcBef>
                <a:spcPts val="1200"/>
              </a:spcBef>
            </a:pPr>
            <a:r>
              <a:rPr lang="en-GB" dirty="0"/>
              <a:t>Turn the radio hardware on	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radio.on()</a:t>
            </a:r>
          </a:p>
          <a:p>
            <a:pPr lvl="0" algn="just">
              <a:spcBef>
                <a:spcPts val="1200"/>
              </a:spcBef>
            </a:pPr>
            <a:r>
              <a:rPr lang="en-GB" dirty="0"/>
              <a:t>Set the channel number 		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radio.config(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channel=10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algn="just">
              <a:spcBef>
                <a:spcPts val="1200"/>
              </a:spcBef>
            </a:pPr>
            <a:r>
              <a:rPr lang="en-GB">
                <a:cs typeface="Courier New" panose="02070309020205020404" pitchFamily="49" charset="0"/>
              </a:rPr>
              <a:t>Send </a:t>
            </a:r>
            <a:r>
              <a:rPr lang="en-GB" dirty="0">
                <a:cs typeface="Courier New" panose="02070309020205020404" pitchFamily="49" charset="0"/>
              </a:rPr>
              <a:t>a transmission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		radio.send()</a:t>
            </a:r>
          </a:p>
          <a:p>
            <a:pPr lvl="0" algn="just">
              <a:spcBef>
                <a:spcPts val="1200"/>
              </a:spcBef>
            </a:pP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just"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The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radio.send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GB" dirty="0">
                <a:latin typeface="Lato" panose="020F0502020204030203" pitchFamily="34" charset="0"/>
                <a:cs typeface="Courier New" panose="02070309020205020404" pitchFamily="49" charset="0"/>
              </a:rPr>
              <a:t> </a:t>
            </a:r>
            <a:r>
              <a:rPr lang="en-GB" dirty="0">
                <a:cs typeface="Courier New" panose="02070309020205020404" pitchFamily="49" charset="0"/>
              </a:rPr>
              <a:t>code can send data, such as text, images and triggers words</a:t>
            </a:r>
          </a:p>
          <a:p>
            <a:pPr algn="just"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When a trigger word is received the receiver </a:t>
            </a:r>
            <a:r>
              <a:rPr lang="en-GB" dirty="0" err="1">
                <a:cs typeface="Courier New" panose="02070309020205020404" pitchFamily="49" charset="0"/>
              </a:rPr>
              <a:t>micro:bit</a:t>
            </a:r>
            <a:r>
              <a:rPr lang="en-GB" b="1" dirty="0">
                <a:cs typeface="Courier New" panose="02070309020205020404" pitchFamily="49" charset="0"/>
              </a:rPr>
              <a:t> </a:t>
            </a:r>
            <a:r>
              <a:rPr lang="en-GB" dirty="0">
                <a:cs typeface="Courier New" panose="02070309020205020404" pitchFamily="49" charset="0"/>
              </a:rPr>
              <a:t>is coded how to respond</a:t>
            </a:r>
          </a:p>
          <a:p>
            <a:pPr algn="just"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Trigger words can also be used to control hardware on another </a:t>
            </a:r>
            <a:r>
              <a:rPr lang="en-GB" dirty="0" err="1">
                <a:cs typeface="Courier New" panose="02070309020205020404" pitchFamily="49" charset="0"/>
              </a:rPr>
              <a:t>micro:bit</a:t>
            </a:r>
            <a:r>
              <a:rPr lang="en-GB" dirty="0">
                <a:cs typeface="Courier New" panose="02070309020205020404" pitchFamily="49" charset="0"/>
              </a:rPr>
              <a:t>, for example, if it receives the word ‘music’ then it plays the Nyan tune</a:t>
            </a:r>
          </a:p>
          <a:p>
            <a:pPr algn="just"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It is also possible to send messages – this is covered in the next lesson</a:t>
            </a:r>
          </a:p>
        </p:txBody>
      </p:sp>
    </p:spTree>
    <p:extLst>
      <p:ext uri="{BB962C8B-B14F-4D97-AF65-F5344CB8AC3E}">
        <p14:creationId xmlns:p14="http://schemas.microsoft.com/office/powerpoint/2010/main" val="1379037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Basic Code Receiver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11180763" cy="4810089"/>
          </a:xfrm>
        </p:spPr>
        <p:txBody>
          <a:bodyPr/>
          <a:lstStyle/>
          <a:p>
            <a:pPr lvl="0" algn="just">
              <a:spcBef>
                <a:spcPts val="1200"/>
              </a:spcBef>
            </a:pPr>
            <a:r>
              <a:rPr lang="en-GB" dirty="0"/>
              <a:t>Import the radio module 		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import radio</a:t>
            </a:r>
          </a:p>
          <a:p>
            <a:pPr lvl="0" algn="just">
              <a:spcBef>
                <a:spcPts val="1200"/>
              </a:spcBef>
            </a:pPr>
            <a:r>
              <a:rPr lang="en-GB" dirty="0"/>
              <a:t>Turn the radio hardware on	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radio.on()</a:t>
            </a:r>
          </a:p>
          <a:p>
            <a:pPr lvl="0" algn="just">
              <a:spcBef>
                <a:spcPts val="1200"/>
              </a:spcBef>
            </a:pPr>
            <a:r>
              <a:rPr lang="en-GB" dirty="0"/>
              <a:t>Set the channel number 		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radio.config(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channel=10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algn="just"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Receive a transmission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		radio.receive()</a:t>
            </a:r>
          </a:p>
          <a:p>
            <a:pPr lvl="0" algn="just">
              <a:spcBef>
                <a:spcPts val="1200"/>
              </a:spcBef>
            </a:pP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just"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To receive any messages the </a:t>
            </a:r>
            <a:r>
              <a:rPr lang="en-GB" b="1" dirty="0">
                <a:cs typeface="Courier New" panose="02070309020205020404" pitchFamily="49" charset="0"/>
              </a:rPr>
              <a:t>channel number must be set to the same number as the </a:t>
            </a:r>
            <a:r>
              <a:rPr lang="en-GB" b="1" dirty="0" err="1">
                <a:cs typeface="Courier New" panose="02070309020205020404" pitchFamily="49" charset="0"/>
              </a:rPr>
              <a:t>micro:bit</a:t>
            </a:r>
            <a:r>
              <a:rPr lang="en-GB" b="1" dirty="0">
                <a:cs typeface="Courier New" panose="02070309020205020404" pitchFamily="49" charset="0"/>
              </a:rPr>
              <a:t> broadcasting</a:t>
            </a:r>
          </a:p>
          <a:p>
            <a:pPr algn="just"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Then use the code  to check for incoming message on that channel</a:t>
            </a:r>
          </a:p>
          <a:p>
            <a:pPr algn="just"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Code is then used to tell the micro:bit what to do with the message: display it, play a sound or turn a motor</a:t>
            </a:r>
          </a:p>
        </p:txBody>
      </p:sp>
    </p:spTree>
    <p:extLst>
      <p:ext uri="{BB962C8B-B14F-4D97-AF65-F5344CB8AC3E}">
        <p14:creationId xmlns:p14="http://schemas.microsoft.com/office/powerpoint/2010/main" val="759738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11180763" cy="4810089"/>
          </a:xfrm>
        </p:spPr>
        <p:txBody>
          <a:bodyPr/>
          <a:lstStyle/>
          <a:p>
            <a:pPr algn="just"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You are now going to complete the activity task where you will send data to and from one micro:bit to another</a:t>
            </a:r>
          </a:p>
          <a:p>
            <a:pPr algn="just"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You need to pair up with another student</a:t>
            </a:r>
          </a:p>
          <a:p>
            <a:pPr algn="just"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Decide which student will be the sender and which will be the receiver</a:t>
            </a:r>
          </a:p>
          <a:p>
            <a:pPr algn="just"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Decide which channel number you are going to use</a:t>
            </a:r>
          </a:p>
          <a:p>
            <a:pPr algn="just"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The sender student completes ‘program one’</a:t>
            </a:r>
          </a:p>
          <a:p>
            <a:pPr algn="just">
              <a:spcBef>
                <a:spcPts val="1200"/>
              </a:spcBef>
            </a:pPr>
            <a:r>
              <a:rPr lang="en-GB" dirty="0">
                <a:cs typeface="Courier New" panose="02070309020205020404" pitchFamily="49" charset="0"/>
              </a:rPr>
              <a:t>The receiver student completes ‘program two’</a:t>
            </a:r>
          </a:p>
          <a:p>
            <a:pPr marL="0" lvl="0" indent="0" algn="just">
              <a:buNone/>
            </a:pPr>
            <a:endParaRPr lang="en-GB" dirty="0"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023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59265"/>
      </p:ext>
    </p:extLst>
  </p:cSld>
  <p:clrMapOvr>
    <a:masterClrMapping/>
  </p:clrMapOvr>
</p:sld>
</file>

<file path=ppt/theme/theme1.xml><?xml version="1.0" encoding="utf-8"?>
<a:theme xmlns:a="http://schemas.openxmlformats.org/drawingml/2006/main" name="1_Arm_PPT_Public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lide deck template" id="{EBD0F82C-B29A-419D-9CAF-EE093087092D}" vid="{2C60A0D2-D733-4FD8-9890-1E1CFEC488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customXml/itemProps2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B61D4E06-5D3F-4994-A4A7-4BA626FA722D}">
  <ds:schemaRefs>
    <ds:schemaRef ds:uri="http://schemas.microsoft.com/office/2006/metadata/properties"/>
    <ds:schemaRef ds:uri="http://schemas.microsoft.com/office/infopath/2007/PartnerControls"/>
    <ds:schemaRef ds:uri="f2ad5090-61a8-4b8c-ab70-68f4ff4d1933"/>
    <ds:schemaRef ds:uri="c0950e01-db07-4e41-9c32-b7a8e9fccc9b"/>
    <ds:schemaRef ds:uri="http://schemas.microsoft.com/sharepoint/v3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Arm_PPT_2017_confidential_restricted</Template>
  <TotalTime>0</TotalTime>
  <Words>675</Words>
  <Application>Microsoft Office PowerPoint</Application>
  <PresentationFormat>Widescreen</PresentationFormat>
  <Paragraphs>59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Courier New</vt:lpstr>
      <vt:lpstr>Lato</vt:lpstr>
      <vt:lpstr>Wingdings</vt:lpstr>
      <vt:lpstr>1_Arm_PPT_Public</vt:lpstr>
      <vt:lpstr>Radio Part 1</vt:lpstr>
      <vt:lpstr>What The Lesson Will Cover</vt:lpstr>
      <vt:lpstr>The micro:bit Radio </vt:lpstr>
      <vt:lpstr>The micro:bit Radio </vt:lpstr>
      <vt:lpstr>Basic Code Sender</vt:lpstr>
      <vt:lpstr>Basic Code Receiver </vt:lpstr>
      <vt:lpstr>Activity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ideas for Streetlight </dc:title>
  <dc:subject/>
  <dc:creator/>
  <cp:keywords/>
  <dc:description/>
  <cp:revision>1</cp:revision>
  <dcterms:created xsi:type="dcterms:W3CDTF">2017-09-19T22:21:35Z</dcterms:created>
  <dcterms:modified xsi:type="dcterms:W3CDTF">2020-12-11T10:50:09Z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