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26"/>
  </p:notesMasterIdLst>
  <p:handoutMasterIdLst>
    <p:handoutMasterId r:id="rId27"/>
  </p:handoutMasterIdLst>
  <p:sldIdLst>
    <p:sldId id="332" r:id="rId7"/>
    <p:sldId id="335" r:id="rId8"/>
    <p:sldId id="343" r:id="rId9"/>
    <p:sldId id="344" r:id="rId10"/>
    <p:sldId id="342" r:id="rId11"/>
    <p:sldId id="340" r:id="rId12"/>
    <p:sldId id="346" r:id="rId13"/>
    <p:sldId id="341" r:id="rId14"/>
    <p:sldId id="345" r:id="rId15"/>
    <p:sldId id="339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33" r:id="rId2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C72B55-2A04-4E7A-A87B-BB3963AD7832}" v="3" dt="2020-02-18T07:48:08.377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pxt.azureedge.net/" TargetMode="External"/><Relationship Id="rId3" Type="http://schemas.openxmlformats.org/officeDocument/2006/relationships/hyperlink" Target="https://pxt.microbit.org/" TargetMode="External"/><Relationship Id="rId7" Type="http://schemas.openxmlformats.org/officeDocument/2006/relationships/hyperlink" Target="https://trg-microbit.userpxt.io/" TargetMode="External"/><Relationship Id="rId12" Type="http://schemas.openxmlformats.org/officeDocument/2006/relationships/hyperlink" Target="https://python.microbit.org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pxt.io/" TargetMode="External"/><Relationship Id="rId11" Type="http://schemas.openxmlformats.org/officeDocument/2006/relationships/hyperlink" Target="http://microbit.codekingdoms.com/" TargetMode="External"/><Relationship Id="rId5" Type="http://schemas.openxmlformats.org/officeDocument/2006/relationships/hyperlink" Target="https://makecode.com/" TargetMode="External"/><Relationship Id="rId10" Type="http://schemas.openxmlformats.org/officeDocument/2006/relationships/hyperlink" Target="http://www.microbit.co.uk/" TargetMode="External"/><Relationship Id="rId4" Type="http://schemas.openxmlformats.org/officeDocument/2006/relationships/hyperlink" Target="https://makecode.microbit.org/" TargetMode="External"/><Relationship Id="rId9" Type="http://schemas.openxmlformats.org/officeDocument/2006/relationships/hyperlink" Target="https://github.com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Ensure that the indentation levels match, this is the whitespace before the line of code.  Usually it is one ‘TAB’ key or ‘four space bar’ presses.  </a:t>
            </a:r>
          </a:p>
          <a:p>
            <a:r>
              <a:rPr lang="en-GB" dirty="0"/>
              <a:t>It is important that the level of indentation is consistent for each program.  (One TAB or Four spaces)</a:t>
            </a:r>
          </a:p>
          <a:p>
            <a:r>
              <a:rPr lang="en-GB" dirty="0"/>
              <a:t>Indentation also occurs on the next line after the colon : symbol, in the program above, after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</a:t>
            </a:r>
            <a:r>
              <a:rPr lang="en-GB" dirty="0"/>
              <a:t>: </a:t>
            </a:r>
          </a:p>
          <a:p>
            <a:r>
              <a:rPr lang="en-GB" dirty="0"/>
              <a:t>Most errors in the programs will be caused by the indentation levels being incorrect so support students to get them write in these first few programs.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225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By turning LEDs on and off you can create images, similar to pixels on a screen that can be built up to create images.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2834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can replace the name of the image with some of the ones above, see what happens.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9644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work through the activity sheet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171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the lesson and what it will cover, Learners could discuss or ask question about what the lesson might involve.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873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043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305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0377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work through the activity sheet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7753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with Learners the various features of the IDE, they may have used one with other programming languages so can compare the features.</a:t>
            </a:r>
          </a:p>
          <a:p>
            <a:r>
              <a:rPr lang="en-GB" dirty="0"/>
              <a:t>You could compare the IDE with a text editor to highlight the differences.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3805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that there are different IDEs for different programming languages, perhaps Learners could find out the names of some for Homework.</a:t>
            </a:r>
          </a:p>
          <a:p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Ensuring that </a:t>
            </a:r>
            <a:r>
              <a:rPr lang="en-GB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MakeCode</a:t>
            </a:r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the MicroPython editor are available before you start</a:t>
            </a:r>
          </a:p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Ensure the following website are unfiltered (a constantly updated list is available at https://support.microbit.org/support/solutions/articles/19000030385-firewall-whitelist-requirements-for-micro-bit-editors)</a:t>
            </a:r>
          </a:p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You need access to USB devices if these are blocked by default all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Micro:bits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use the same ID – use your security policy to exempt the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micro:bit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</a:t>
            </a:r>
          </a:p>
          <a:p>
            <a:pPr rtl="0"/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PXT /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MakeCode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Javascript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Blocks Editor: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3"/>
              </a:rPr>
              <a:t>pxt.microbit.org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4"/>
              </a:rPr>
              <a:t>makecode.microbit.org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makecode.com</a:t>
            </a:r>
            <a:b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www.pxt.io</a:t>
            </a:r>
            <a:b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trg-microbit.userpxt.io</a:t>
            </a:r>
            <a:b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8"/>
              </a:rPr>
              <a:t>pxt.azureedge.net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9"/>
              </a:rPr>
              <a:t>github.com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Blocks:</a:t>
            </a:r>
            <a:b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10"/>
              </a:rPr>
              <a:t>www.microbit.co.uk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b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Touch Develop: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10"/>
              </a:rPr>
              <a:t>www.microbit.co.uk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b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Code Kingdoms: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10"/>
              </a:rPr>
              <a:t>www.microbit.co.uk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11"/>
              </a:rPr>
              <a:t>microbit.codekingdoms.com</a:t>
            </a:r>
            <a:b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b="1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Python Web Editor (microbit.org)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rtl="0"/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  <a:hlinkClick r:id="rId12"/>
              </a:rPr>
              <a:t>https://python.microbit.org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647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Hello World is considered the first beginners program, similar to taking your first step as a toddler.</a:t>
            </a:r>
          </a:p>
          <a:p>
            <a:r>
              <a:rPr lang="en-GB" dirty="0"/>
              <a:t>Downloading the code is covered in the Activity Sheet.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320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485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8160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458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6575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77688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6138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2840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8071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3465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1102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389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930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35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12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91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7143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10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9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3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79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48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74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7010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3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ython.microbit.org/v/1.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9606" y="2351225"/>
            <a:ext cx="5045507" cy="1556425"/>
          </a:xfrm>
        </p:spPr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826443-2B67-418B-8D22-41D1561249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08260" y="4480074"/>
            <a:ext cx="4268207" cy="289871"/>
          </a:xfrm>
        </p:spPr>
        <p:txBody>
          <a:bodyPr/>
          <a:lstStyle/>
          <a:p>
            <a:r>
              <a:rPr lang="en-GB" dirty="0"/>
              <a:t>Lesson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5589" y="592211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EC83-93A8-45C8-B3FD-17957AF8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3D294-2E2E-4DC1-84B9-020DE91CD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Look at the Python code and match it to the blocks version</a:t>
            </a:r>
          </a:p>
          <a:p>
            <a:r>
              <a:rPr lang="en-GB" dirty="0"/>
              <a:t>Find online the Python syntax for the code block examples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1574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Lato" panose="020F0502020204030203" pitchFamily="34" charset="0"/>
              </a:rPr>
              <a:t>What is an 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81232D-197D-41E4-B4F3-0924D79CE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566" y="1306611"/>
            <a:ext cx="11180867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IDE stands for Integrated Development Environment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It provides ‘tools’ to hep you to code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Common features of an IDE are:</a:t>
            </a:r>
          </a:p>
          <a:p>
            <a:pPr marL="969963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400" dirty="0">
                <a:latin typeface="Lato" panose="020F0502020204030203" pitchFamily="34" charset="0"/>
              </a:rPr>
              <a:t>Code editor – this enables you to write your program</a:t>
            </a:r>
          </a:p>
          <a:p>
            <a:pPr marL="969963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400" dirty="0">
                <a:latin typeface="Lato" panose="020F0502020204030203" pitchFamily="34" charset="0"/>
              </a:rPr>
              <a:t>Error checker / debugger – this checks your code and highlights errors</a:t>
            </a:r>
          </a:p>
          <a:p>
            <a:pPr marL="969963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400" dirty="0">
                <a:latin typeface="Lato" panose="020F0502020204030203" pitchFamily="34" charset="0"/>
              </a:rPr>
              <a:t>Auto complete / code snippets – this provides examples of code or automatically completes your line of code as you are typing it out</a:t>
            </a:r>
          </a:p>
          <a:p>
            <a:pPr marL="969963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400" dirty="0">
                <a:latin typeface="Lato" panose="020F0502020204030203" pitchFamily="34" charset="0"/>
              </a:rPr>
              <a:t>Runtime environment – this enables you to run your program and see the output</a:t>
            </a:r>
          </a:p>
          <a:p>
            <a:pPr marL="457200" indent="-457200">
              <a:buFont typeface="+mj-lt"/>
              <a:buAutoNum type="arabicPeriod"/>
            </a:pPr>
            <a:endParaRPr lang="en-GB" dirty="0">
              <a:latin typeface="Lato" panose="020F0502020204030203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dirty="0">
              <a:latin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448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</a:t>
            </a:r>
            <a:r>
              <a:rPr lang="en-GB" dirty="0">
                <a:latin typeface="Lato" panose="020F0502020204030203" pitchFamily="34" charset="0"/>
              </a:rPr>
              <a:t>e MicroPython Editor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30C68BA-6A1F-4C95-8361-AB8777D6D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8223" y="1323092"/>
            <a:ext cx="8167511" cy="459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73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C6E09-1545-4EE8-9EC5-59482B662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 – Writing Your First Program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63A26-CC72-44B3-91F5-E0D698CFA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Open the online editor </a:t>
            </a:r>
            <a:r>
              <a:rPr lang="en-GB" dirty="0">
                <a:hlinkClick r:id="rId3"/>
              </a:rPr>
              <a:t>https://python.microbit.org/v/1.1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en-GB" dirty="0"/>
              <a:t>What do you think lines, 5, 6 and 7 do?</a:t>
            </a:r>
          </a:p>
          <a:p>
            <a:pPr>
              <a:spcBef>
                <a:spcPts val="1200"/>
              </a:spcBef>
            </a:pPr>
            <a:r>
              <a:rPr lang="en-GB" dirty="0"/>
              <a:t>Download the program code to your </a:t>
            </a:r>
            <a:r>
              <a:rPr lang="en-GB" dirty="0" err="1"/>
              <a:t>micro:bit</a:t>
            </a:r>
            <a:r>
              <a:rPr lang="en-GB" dirty="0"/>
              <a:t> </a:t>
            </a:r>
          </a:p>
          <a:p>
            <a:pPr>
              <a:spcBef>
                <a:spcPts val="1200"/>
              </a:spcBef>
            </a:pPr>
            <a:r>
              <a:rPr lang="en-GB" dirty="0"/>
              <a:t>Did it do what you thought?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335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C6E09-1545-4EE8-9EC5-59482B662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Hello World – Make Your Own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63A26-CC72-44B3-91F5-E0D698CFA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# Add your Python code here.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microbit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    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display.scroll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('Hello, World!')    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sleep(2000)</a:t>
            </a:r>
          </a:p>
          <a:p>
            <a:pPr marL="0" indent="0">
              <a:buNone/>
            </a:pPr>
            <a:endParaRPr lang="en-GB" dirty="0"/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Edit line 3 to create your own message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Can you display two or more messages?</a:t>
            </a:r>
          </a:p>
        </p:txBody>
      </p:sp>
    </p:spTree>
    <p:extLst>
      <p:ext uri="{BB962C8B-B14F-4D97-AF65-F5344CB8AC3E}">
        <p14:creationId xmlns:p14="http://schemas.microsoft.com/office/powerpoint/2010/main" val="4059464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EC83-93A8-45C8-B3FD-17957AF8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Displaying Images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CC94CD8-8F44-4BBB-BDE3-68E8AE0466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24325" y="1819275"/>
            <a:ext cx="39433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33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EC83-93A8-45C8-B3FD-17957AF8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Displaying Images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BF58C8-4F19-4D94-B6A5-3FABF153E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Images are built up by turning the LEDs ON or OFF</a:t>
            </a:r>
          </a:p>
          <a:p>
            <a:pPr>
              <a:spcBef>
                <a:spcPts val="1200"/>
              </a:spcBef>
            </a:pPr>
            <a:r>
              <a:rPr lang="en-GB" dirty="0"/>
              <a:t>There are pre built images which can used</a:t>
            </a:r>
          </a:p>
          <a:p>
            <a:pPr>
              <a:spcBef>
                <a:spcPts val="1200"/>
              </a:spcBef>
            </a:pPr>
            <a:r>
              <a:rPr lang="en-GB" dirty="0"/>
              <a:t>The line of code is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Image.HEART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Bef>
                <a:spcPts val="1200"/>
              </a:spcBef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Try the program below, download it to your </a:t>
            </a:r>
            <a:r>
              <a:rPr lang="en-GB" dirty="0" err="1"/>
              <a:t>micro:bit</a:t>
            </a:r>
            <a:r>
              <a:rPr lang="en-GB" dirty="0"/>
              <a:t> and run it: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microbit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    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Image.HEART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sleep(2000)</a:t>
            </a:r>
          </a:p>
        </p:txBody>
      </p:sp>
    </p:spTree>
    <p:extLst>
      <p:ext uri="{BB962C8B-B14F-4D97-AF65-F5344CB8AC3E}">
        <p14:creationId xmlns:p14="http://schemas.microsoft.com/office/powerpoint/2010/main" val="163203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EC83-93A8-45C8-B3FD-17957AF8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Displaying Images – Try Some Of These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3D294-2E2E-4DC1-84B9-020DE91CD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Replace the image with one of the pre-made ones: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Image.HEART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Image.HEART_SMALL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Image.HAPPY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Image.SMILE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Image.SAD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Image.CONFUSED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Image.ANGRY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Image.ASLEEP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Image.SURPRISED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Image.SILLY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Image.FABULOUS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Image.MEH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Image.YES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Image.NO,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Image.TRIANGLE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Image.CHESSBOARD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Image.DIAMOND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Image.PITCHFORK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Image.XMAS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Image.PACMAN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Image.TARGET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Image.TSHIRT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Image.ROLLERSKATE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Image.DUCK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Image.HOUSE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Image.TORTOISE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Image.BUTTERFLY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Image.STICKFIGURE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Image.GHOST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Image.SWORD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Image.GIRAFFE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Image.SKULL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Image.UMBRELLA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Image.SNAKE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386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EC83-93A8-45C8-B3FD-17957AF8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3D294-2E2E-4DC1-84B9-020DE91CD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Use these skills to build a simple message machine</a:t>
            </a:r>
          </a:p>
        </p:txBody>
      </p:sp>
    </p:spTree>
    <p:extLst>
      <p:ext uri="{BB962C8B-B14F-4D97-AF65-F5344CB8AC3E}">
        <p14:creationId xmlns:p14="http://schemas.microsoft.com/office/powerpoint/2010/main" val="684779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Lato" panose="020F0502020204030203" pitchFamily="34" charset="0"/>
              </a:rPr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Introduction to the course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Theory and project </a:t>
            </a:r>
            <a:r>
              <a:rPr lang="en-GB" dirty="0"/>
              <a:t>lessons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Success criteria</a:t>
            </a:r>
          </a:p>
          <a:p>
            <a:pPr>
              <a:spcBef>
                <a:spcPts val="1200"/>
              </a:spcBef>
            </a:pPr>
            <a:r>
              <a:rPr lang="en-GB" dirty="0" err="1">
                <a:latin typeface="Lato" panose="020F0502020204030203" pitchFamily="34" charset="0"/>
              </a:rPr>
              <a:t>Micro:python</a:t>
            </a:r>
            <a:endParaRPr lang="en-GB" dirty="0">
              <a:latin typeface="Lato" panose="020F0502020204030203" pitchFamily="34" charset="0"/>
            </a:endParaRPr>
          </a:p>
          <a:p>
            <a:pPr>
              <a:spcBef>
                <a:spcPts val="1200"/>
              </a:spcBef>
            </a:pPr>
            <a:r>
              <a:rPr lang="en-GB" dirty="0"/>
              <a:t>Text based vs blocks</a:t>
            </a:r>
          </a:p>
          <a:p>
            <a:pPr>
              <a:spcBef>
                <a:spcPts val="1200"/>
              </a:spcBef>
            </a:pPr>
            <a:r>
              <a:rPr lang="en-GB" dirty="0"/>
              <a:t>Getting started with </a:t>
            </a:r>
            <a:r>
              <a:rPr lang="en-GB" dirty="0" err="1"/>
              <a:t>micro:bit</a:t>
            </a:r>
            <a:r>
              <a:rPr lang="en-GB" dirty="0"/>
              <a:t> and </a:t>
            </a:r>
            <a:r>
              <a:rPr lang="en-GB" dirty="0" err="1"/>
              <a:t>MicroPython</a:t>
            </a:r>
            <a:endParaRPr lang="en-GB" dirty="0"/>
          </a:p>
          <a:p>
            <a:pPr lvl="0">
              <a:spcBef>
                <a:spcPts val="1200"/>
              </a:spcBef>
            </a:pPr>
            <a:r>
              <a:rPr lang="en-GB" dirty="0"/>
              <a:t>Know what an </a:t>
            </a:r>
            <a:r>
              <a:rPr lang="en-GB" b="1" dirty="0">
                <a:solidFill>
                  <a:srgbClr val="002B49"/>
                </a:solidFill>
              </a:rPr>
              <a:t>IDE</a:t>
            </a:r>
            <a:r>
              <a:rPr lang="en-GB" dirty="0"/>
              <a:t> is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Scroll text and display images on the </a:t>
            </a:r>
            <a:r>
              <a:rPr lang="en-GB" dirty="0" err="1"/>
              <a:t>micro:bit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05EF9-8720-4D09-8E4A-235D36993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Theory lessons and project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7EED34-C12D-44E1-BBED-72E46DFB32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2125" y="1180865"/>
            <a:ext cx="5332942" cy="560696"/>
          </a:xfrm>
        </p:spPr>
        <p:txBody>
          <a:bodyPr/>
          <a:lstStyle/>
          <a:p>
            <a:r>
              <a:rPr lang="en-GB" dirty="0"/>
              <a:t>Theory lessons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14528D7-02A8-4D1C-8C56-F93FAB25F7D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92125" y="1922336"/>
            <a:ext cx="5332941" cy="4109187"/>
          </a:xfrm>
        </p:spPr>
        <p:txBody>
          <a:bodyPr/>
          <a:lstStyle/>
          <a:p>
            <a:r>
              <a:rPr lang="en-GB" dirty="0"/>
              <a:t>Learning about core theory </a:t>
            </a:r>
          </a:p>
          <a:p>
            <a:r>
              <a:rPr lang="en-GB" dirty="0"/>
              <a:t>Covers computational techniques</a:t>
            </a:r>
          </a:p>
          <a:p>
            <a:r>
              <a:rPr lang="en-GB" dirty="0"/>
              <a:t>Includes activities with success criteria</a:t>
            </a:r>
          </a:p>
          <a:p>
            <a:r>
              <a:rPr lang="en-GB" dirty="0"/>
              <a:t>Typically done individually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098022-9417-49EA-9D29-D4C9FBDD780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41534" y="1180865"/>
            <a:ext cx="5332942" cy="560696"/>
          </a:xfrm>
        </p:spPr>
        <p:txBody>
          <a:bodyPr/>
          <a:lstStyle/>
          <a:p>
            <a:r>
              <a:rPr lang="en-GB" dirty="0"/>
              <a:t>Projects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1802DC-069D-4EAE-BECB-3DA3DADDCA1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39947" y="1922335"/>
            <a:ext cx="5332941" cy="4109187"/>
          </a:xfrm>
        </p:spPr>
        <p:txBody>
          <a:bodyPr/>
          <a:lstStyle/>
          <a:p>
            <a:r>
              <a:rPr lang="en-GB" dirty="0"/>
              <a:t>Group tasks (typically groups of 4)</a:t>
            </a:r>
          </a:p>
          <a:p>
            <a:r>
              <a:rPr lang="en-GB" dirty="0"/>
              <a:t>Requires teamwork and communication</a:t>
            </a:r>
          </a:p>
          <a:p>
            <a:r>
              <a:rPr lang="en-GB" dirty="0"/>
              <a:t>Must work in parallel</a:t>
            </a:r>
          </a:p>
          <a:p>
            <a:r>
              <a:rPr lang="en-GB" dirty="0"/>
              <a:t>Clear success criteria for both software and hardware</a:t>
            </a:r>
          </a:p>
          <a:p>
            <a:r>
              <a:rPr lang="en-GB" dirty="0"/>
              <a:t>Typically involves designing and building a product to solve a problem</a:t>
            </a:r>
          </a:p>
        </p:txBody>
      </p:sp>
    </p:spTree>
    <p:extLst>
      <p:ext uri="{BB962C8B-B14F-4D97-AF65-F5344CB8AC3E}">
        <p14:creationId xmlns:p14="http://schemas.microsoft.com/office/powerpoint/2010/main" val="1903466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1743E-1683-4A26-A504-89215BA0B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8EEF1-1583-4E7B-9372-E03F1434B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These are the key objectives for the lesson/project </a:t>
            </a:r>
          </a:p>
          <a:p>
            <a:r>
              <a:rPr lang="en-GB" dirty="0"/>
              <a:t>You need to plan your time to meet these criteria</a:t>
            </a:r>
          </a:p>
          <a:p>
            <a:r>
              <a:rPr lang="en-GB" dirty="0"/>
              <a:t>Use these to check progress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61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05AD3-E3CE-4228-9863-989531206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Blocks to code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C7EF132-43A2-490D-BE98-772D857886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302828" y="2681433"/>
            <a:ext cx="5370060" cy="991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from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E84B5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microbit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import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scroll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"Hello!"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29D744-2E48-4D44-8828-36CF6AF0B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1960903"/>
            <a:ext cx="4015798" cy="24321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CE1896-913B-447E-8CB0-03ED460B83C8}"/>
              </a:ext>
            </a:extLst>
          </p:cNvPr>
          <p:cNvSpPr txBox="1"/>
          <p:nvPr/>
        </p:nvSpPr>
        <p:spPr>
          <a:xfrm>
            <a:off x="5108207" y="2758378"/>
            <a:ext cx="621323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6600" b="1" dirty="0">
                <a:solidFill>
                  <a:schemeClr val="tx2"/>
                </a:solidFill>
                <a:latin typeface="+mn-lt"/>
                <a:ea typeface="+mn-ea"/>
              </a:rPr>
              <a:t>=</a:t>
            </a:r>
            <a:endParaRPr lang="en-GB" sz="6600" b="1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239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97032-2566-454D-818D-3FFEDA0EF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Indentation for formatting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8F66E90-E5B4-4A7B-A76C-749E18E133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17496" y="1275413"/>
            <a:ext cx="3542846" cy="279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from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0E84B5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microbit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import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</a:p>
          <a:p>
            <a:pPr marL="0" lvl="0" indent="0" eaLnBrk="0" hangingPunct="0">
              <a:spcBef>
                <a:spcPct val="30000"/>
              </a:spcBef>
              <a:spcAft>
                <a:spcPct val="0"/>
              </a:spcAft>
              <a:buClrTx/>
              <a:buNone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boat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"09090:</a:t>
            </a:r>
            <a:r>
              <a:rPr lang="en-US" altLang="en-US" sz="1800" dirty="0">
                <a:solidFill>
                  <a:srgbClr val="4070A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4070A0"/>
              </a:solidFill>
              <a:effectLst/>
              <a:latin typeface="Courier New" panose="02070309020205020404" pitchFamily="49" charset="0"/>
              <a:ea typeface="SFMono-Regular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	"09090:"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	"09090:"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	"99999:"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70A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	"09990"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boat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0C0C2B-9165-424F-B7B9-76564859211D}"/>
              </a:ext>
            </a:extLst>
          </p:cNvPr>
          <p:cNvSpPr txBox="1"/>
          <p:nvPr/>
        </p:nvSpPr>
        <p:spPr>
          <a:xfrm>
            <a:off x="1988456" y="5239536"/>
            <a:ext cx="895484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ct val="30000"/>
              </a:spcBef>
            </a:pP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boat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4070A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"09090:""09090:"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4070A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"09090:"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4070A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"99999:"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4070A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"09990"</a:t>
            </a:r>
            <a:r>
              <a:rPr lang="en-US" altLang="en-US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F542B-3502-4A4D-BC7E-5578BA4E47B0}"/>
              </a:ext>
            </a:extLst>
          </p:cNvPr>
          <p:cNvSpPr txBox="1"/>
          <p:nvPr/>
        </p:nvSpPr>
        <p:spPr>
          <a:xfrm>
            <a:off x="5067596" y="4115841"/>
            <a:ext cx="1130004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6600" b="1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788783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A983C-3212-4681-9360-A202319F4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Indentation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742E9C1-11FB-4E58-9270-EDAB5F023F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05619" y="2030157"/>
            <a:ext cx="5568832" cy="279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from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0E84B5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microbit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import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while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True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if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button_a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is_pressed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():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HAPPY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elif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button_b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is_pressed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(): </a:t>
            </a:r>
          </a:p>
          <a:p>
            <a:pPr marL="0" lvl="0" indent="0" eaLnBrk="0" hangingPunct="0">
              <a:spcBef>
                <a:spcPct val="30000"/>
              </a:spcBef>
              <a:spcAft>
                <a:spcPct val="0"/>
              </a:spcAft>
              <a:buClrTx/>
              <a:buNone/>
            </a:pP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</a:t>
            </a:r>
            <a:r>
              <a:rPr lang="en-US" altLang="en-US" sz="18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lang="en-US" altLang="en-US" sz="1800" dirty="0" err="1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en-US" sz="18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lang="en-US" altLang="en-US" sz="18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en-US" altLang="en-US" sz="1800" dirty="0" err="1">
                <a:solidFill>
                  <a:srgbClr val="6666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en-US" sz="18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SAD</a:t>
            </a: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800" dirty="0">
                <a:solidFill>
                  <a:srgbClr val="404040"/>
                </a:solidFill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	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else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en-US" sz="18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6666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clear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ourier New" panose="02070309020205020404" pitchFamily="49" charset="0"/>
                <a:ea typeface="SFMono-Regular"/>
                <a:cs typeface="Courier New" panose="02070309020205020404" pitchFamily="49" charset="0"/>
              </a:rPr>
              <a:t>()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CA222-8310-4DF9-80F9-5553DF63E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480" y="439965"/>
            <a:ext cx="4854806" cy="5480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F5C40A-CADF-4D56-9846-FFB320676BCC}"/>
              </a:ext>
            </a:extLst>
          </p:cNvPr>
          <p:cNvSpPr txBox="1"/>
          <p:nvPr/>
        </p:nvSpPr>
        <p:spPr>
          <a:xfrm>
            <a:off x="6096000" y="2971952"/>
            <a:ext cx="621323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6600" b="1" dirty="0">
                <a:solidFill>
                  <a:schemeClr val="tx2"/>
                </a:solidFill>
                <a:latin typeface="+mn-lt"/>
                <a:ea typeface="+mn-ea"/>
              </a:rPr>
              <a:t>=</a:t>
            </a:r>
            <a:endParaRPr lang="en-GB" sz="6600" b="1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414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68A9-622D-414B-8743-EA01EC4D7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sensitivity and special characters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ACFE6-2378-4C6D-B005-EFD81FC1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Microbit</a:t>
            </a:r>
            <a:r>
              <a:rPr lang="en-GB" dirty="0"/>
              <a:t>, </a:t>
            </a:r>
            <a:r>
              <a:rPr lang="en-GB" dirty="0" err="1"/>
              <a:t>microbit</a:t>
            </a:r>
            <a:r>
              <a:rPr lang="en-GB" dirty="0"/>
              <a:t> and </a:t>
            </a:r>
            <a:r>
              <a:rPr lang="en-GB" dirty="0" err="1"/>
              <a:t>microBit</a:t>
            </a:r>
            <a:r>
              <a:rPr lang="en-GB" dirty="0"/>
              <a:t> are all different things!</a:t>
            </a:r>
          </a:p>
          <a:p>
            <a:r>
              <a:rPr lang="en-GB" dirty="0"/>
              <a:t>If you get a ‘</a:t>
            </a:r>
            <a:r>
              <a:rPr lang="en-GB" dirty="0" err="1"/>
              <a:t>NameError</a:t>
            </a:r>
            <a:r>
              <a:rPr lang="en-GB" dirty="0"/>
              <a:t>’ then you have mistyped something. 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‘,” and : are all special characters, ensure you haven’t added them by mistake or have missed them where they are needed</a:t>
            </a:r>
          </a:p>
          <a:p>
            <a:r>
              <a:rPr lang="en-GB" dirty="0"/>
              <a:t>Be careful with full stops (.) as these will confuse Python if you use them inappropriately</a:t>
            </a:r>
          </a:p>
        </p:txBody>
      </p:sp>
    </p:spTree>
    <p:extLst>
      <p:ext uri="{BB962C8B-B14F-4D97-AF65-F5344CB8AC3E}">
        <p14:creationId xmlns:p14="http://schemas.microsoft.com/office/powerpoint/2010/main" val="2968420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74026-63EE-440F-AD42-48EE8E747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33B2A-7B92-41C7-8790-FD1E4BB11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Python needs you to type in the code perfectly</a:t>
            </a:r>
          </a:p>
          <a:p>
            <a:r>
              <a:rPr lang="en-GB" dirty="0"/>
              <a:t>It will display error messages and try to tell you what line the error is on (this isn’t always right!)</a:t>
            </a:r>
          </a:p>
          <a:p>
            <a:r>
              <a:rPr lang="en-GB" dirty="0"/>
              <a:t>If you get a </a:t>
            </a:r>
            <a:r>
              <a:rPr lang="en-GB" dirty="0" err="1"/>
              <a:t>SyntaxError</a:t>
            </a:r>
            <a:r>
              <a:rPr lang="en-GB" dirty="0"/>
              <a:t> then you have typed something that Python doesn’t understand</a:t>
            </a:r>
          </a:p>
          <a:p>
            <a:endParaRPr lang="en-GB" dirty="0"/>
          </a:p>
          <a:p>
            <a:r>
              <a:rPr lang="en-GB" dirty="0"/>
              <a:t>If the micro:bit freezes – </a:t>
            </a:r>
            <a:r>
              <a:rPr lang="en-GB" b="1" dirty="0"/>
              <a:t>turn it off and on again </a:t>
            </a:r>
            <a:r>
              <a:rPr lang="en-GB" dirty="0"/>
              <a:t>(power cycle)</a:t>
            </a:r>
          </a:p>
        </p:txBody>
      </p:sp>
    </p:spTree>
    <p:extLst>
      <p:ext uri="{BB962C8B-B14F-4D97-AF65-F5344CB8AC3E}">
        <p14:creationId xmlns:p14="http://schemas.microsoft.com/office/powerpoint/2010/main" val="1943347291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1306</Words>
  <Application>Microsoft Office PowerPoint</Application>
  <PresentationFormat>Widescreen</PresentationFormat>
  <Paragraphs>159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Courier New</vt:lpstr>
      <vt:lpstr>Lato</vt:lpstr>
      <vt:lpstr>Wingdings</vt:lpstr>
      <vt:lpstr>1_Arm_PPT_Public</vt:lpstr>
      <vt:lpstr>Getting Started</vt:lpstr>
      <vt:lpstr>What the Lesson Will Cover</vt:lpstr>
      <vt:lpstr>Theory lessons and project</vt:lpstr>
      <vt:lpstr>Success criteria</vt:lpstr>
      <vt:lpstr>Blocks to code</vt:lpstr>
      <vt:lpstr>Indentation for formatting</vt:lpstr>
      <vt:lpstr>Indentation </vt:lpstr>
      <vt:lpstr>Case sensitivity and special characters</vt:lpstr>
      <vt:lpstr>Troubleshooting</vt:lpstr>
      <vt:lpstr>Success criteria</vt:lpstr>
      <vt:lpstr>What is an IDE</vt:lpstr>
      <vt:lpstr>The MicroPython Editor</vt:lpstr>
      <vt:lpstr>Hello World – Writing Your First Program</vt:lpstr>
      <vt:lpstr>Hello World – Make Your Own</vt:lpstr>
      <vt:lpstr>Displaying Images</vt:lpstr>
      <vt:lpstr>Displaying Images</vt:lpstr>
      <vt:lpstr>Displaying Images – Try Some Of These</vt:lpstr>
      <vt:lpstr>Activity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2020-12-11T10:07:23Z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