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16"/>
  </p:notesMasterIdLst>
  <p:handoutMasterIdLst>
    <p:handoutMasterId r:id="rId17"/>
  </p:handoutMasterIdLst>
  <p:sldIdLst>
    <p:sldId id="332" r:id="rId7"/>
    <p:sldId id="335" r:id="rId8"/>
    <p:sldId id="339" r:id="rId9"/>
    <p:sldId id="341" r:id="rId10"/>
    <p:sldId id="336" r:id="rId11"/>
    <p:sldId id="337" r:id="rId12"/>
    <p:sldId id="338" r:id="rId13"/>
    <p:sldId id="340" r:id="rId14"/>
    <p:sldId id="333" r:id="rId1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F7B7B3-1751-42A2-8F6E-E3B133BA8B32}" v="18" dt="2019-07-05T13:42:32.045"/>
  </p1510:revLst>
</p1510:revInfo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270" autoAdjust="0"/>
  </p:normalViewPr>
  <p:slideViewPr>
    <p:cSldViewPr snapToGrid="0">
      <p:cViewPr varScale="1">
        <p:scale>
          <a:sx n="95" d="100"/>
          <a:sy n="95" d="100"/>
        </p:scale>
        <p:origin x="11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6274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the difference between gestures and movements, </a:t>
            </a:r>
          </a:p>
          <a:p>
            <a:r>
              <a:rPr lang="en-GB" dirty="0"/>
              <a:t>Get Learners to demonstrate common gestures and movements, OK sign, a wave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11865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74264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Perhaps throw the micro:bit to another students to catch it and then drop it to show the differences.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0688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the program and what it does, note that we can ask the micro:bit what the current gesture is and store this in a variable.</a:t>
            </a:r>
          </a:p>
          <a:p>
            <a:r>
              <a:rPr lang="en-GB" dirty="0"/>
              <a:t>Then we can use selection to test if the micro:bit is ‘facing up’ if it is then show a happy face, else a sad face.</a:t>
            </a:r>
          </a:p>
          <a:p>
            <a:r>
              <a:rPr lang="en-GB" dirty="0"/>
              <a:t>Learners can copy up this code as part of activity 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3679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Display on board and encourage Learners to adapt their programs to test one or more of these gestures.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6501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Introduce the next part of the activity where Learners build their own fortune telling machine using gestures.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73412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149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3694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31008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2915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43687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80198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329707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3743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003681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5557995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24874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704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62511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1289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417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987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647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809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20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044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529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413510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" panose="020F0502020204030203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0598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://lacelesteblog.com/?p=3625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GB" b="1" dirty="0"/>
            </a:br>
            <a:r>
              <a:rPr lang="en-GB" b="1" dirty="0"/>
              <a:t>Gestures and Movement</a:t>
            </a:r>
            <a:br>
              <a:rPr lang="en-GB" b="1" dirty="0"/>
            </a:b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414856-08B8-4357-BFF9-7F602FC66B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418301"/>
          </a:xfrm>
        </p:spPr>
        <p:txBody>
          <a:bodyPr/>
          <a:lstStyle/>
          <a:p>
            <a:r>
              <a:rPr lang="en-GB" dirty="0"/>
              <a:t>Lesson 10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012B5F-0637-4CE5-B949-1A777FCF8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3447" y="5938981"/>
            <a:ext cx="4280971" cy="6227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125" y="182980"/>
            <a:ext cx="11180763" cy="666750"/>
          </a:xfrm>
        </p:spPr>
        <p:txBody>
          <a:bodyPr/>
          <a:lstStyle/>
          <a:p>
            <a:r>
              <a:rPr lang="en-GB" dirty="0"/>
              <a:t>What the Lesson Will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Understand what a </a:t>
            </a:r>
            <a:r>
              <a:rPr lang="en-GB" b="1" dirty="0">
                <a:solidFill>
                  <a:srgbClr val="002B49"/>
                </a:solidFill>
              </a:rPr>
              <a:t>gesture</a:t>
            </a:r>
            <a:r>
              <a:rPr lang="en-GB" dirty="0"/>
              <a:t> and a </a:t>
            </a:r>
            <a:r>
              <a:rPr lang="en-GB" b="1" dirty="0">
                <a:solidFill>
                  <a:srgbClr val="002B49"/>
                </a:solidFill>
              </a:rPr>
              <a:t>movement</a:t>
            </a:r>
            <a:r>
              <a:rPr lang="en-GB" dirty="0"/>
              <a:t> are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Know how to read a gesture on the micro:bit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Apply gestures and </a:t>
            </a:r>
            <a:r>
              <a:rPr lang="en-GB" b="1" dirty="0">
                <a:solidFill>
                  <a:srgbClr val="002B49"/>
                </a:solidFill>
              </a:rPr>
              <a:t>responses</a:t>
            </a:r>
            <a:r>
              <a:rPr lang="en-GB" dirty="0"/>
              <a:t> in a program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Apply the use of selection</a:t>
            </a:r>
          </a:p>
          <a:p>
            <a:pPr>
              <a:spcBef>
                <a:spcPts val="1200"/>
              </a:spcBef>
            </a:pPr>
            <a:r>
              <a:rPr lang="en-GB" dirty="0"/>
              <a:t>Apply the use of lists</a:t>
            </a:r>
          </a:p>
        </p:txBody>
      </p:sp>
    </p:spTree>
    <p:extLst>
      <p:ext uri="{BB962C8B-B14F-4D97-AF65-F5344CB8AC3E}">
        <p14:creationId xmlns:p14="http://schemas.microsoft.com/office/powerpoint/2010/main" val="4180439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80E0A-0E6D-4A12-B69D-9ED086F79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Gestures and Movements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8C1C1-BC42-4DD8-8329-1A07F3B4A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What are the differences between a gesture and a movement?</a:t>
            </a:r>
          </a:p>
          <a:p>
            <a:pPr>
              <a:spcBef>
                <a:spcPts val="1200"/>
              </a:spcBef>
            </a:pPr>
            <a:r>
              <a:rPr lang="en-GB" dirty="0"/>
              <a:t>Can you make any movements?</a:t>
            </a:r>
          </a:p>
          <a:p>
            <a:pPr>
              <a:spcBef>
                <a:spcPts val="1200"/>
              </a:spcBef>
            </a:pPr>
            <a:r>
              <a:rPr lang="en-GB" dirty="0"/>
              <a:t>Can you make gestures?</a:t>
            </a:r>
          </a:p>
          <a:p>
            <a:pPr>
              <a:spcBef>
                <a:spcPts val="1200"/>
              </a:spcBef>
            </a:pPr>
            <a:r>
              <a:rPr lang="en-GB" dirty="0"/>
              <a:t>How about ones that you use on your mobile phone?</a:t>
            </a:r>
          </a:p>
          <a:p>
            <a:pPr>
              <a:spcBef>
                <a:spcPts val="1200"/>
              </a:spcBef>
            </a:pPr>
            <a:r>
              <a:rPr lang="en-GB" dirty="0"/>
              <a:t>The micro:bit can use acceleration to sense various gestures or movements, such as up, down, left, right, face up, face down, freefall, 3g, 6g, 8g and shakes</a:t>
            </a:r>
          </a:p>
          <a:p>
            <a:pPr>
              <a:spcBef>
                <a:spcPts val="1200"/>
              </a:spcBef>
            </a:pPr>
            <a:r>
              <a:rPr lang="en-GB" dirty="0"/>
              <a:t>These are based on the acceleration meeting a particular pattern</a:t>
            </a:r>
          </a:p>
          <a:p>
            <a:pPr>
              <a:spcBef>
                <a:spcPts val="1200"/>
              </a:spcBef>
            </a:pPr>
            <a:r>
              <a:rPr lang="en-GB" dirty="0"/>
              <a:t>Consider this example: moving your thumb means nothing, but holding your thumb up straight is a ‘thumbs up’ sign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0353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80E0A-0E6D-4A12-B69D-9ED086F79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Gestures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8C1C1-BC42-4DD8-8329-1A07F3B4A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6317048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To determine the gesture the data from the accelerometer has to be interrupted</a:t>
            </a:r>
          </a:p>
          <a:p>
            <a:pPr>
              <a:spcBef>
                <a:spcPts val="1200"/>
              </a:spcBef>
            </a:pPr>
            <a:r>
              <a:rPr lang="en-GB" dirty="0"/>
              <a:t>Imagine the electrode hitting the left hand side, this could be a left tilt</a:t>
            </a:r>
          </a:p>
          <a:p>
            <a:pPr>
              <a:spcBef>
                <a:spcPts val="1200"/>
              </a:spcBef>
            </a:pPr>
            <a:r>
              <a:rPr lang="en-GB" dirty="0"/>
              <a:t>If the electrode hitting the right hand side, this could be a right tilt</a:t>
            </a:r>
          </a:p>
          <a:p>
            <a:pPr>
              <a:spcBef>
                <a:spcPts val="1200"/>
              </a:spcBef>
            </a:pPr>
            <a:r>
              <a:rPr lang="en-GB" dirty="0"/>
              <a:t>Finally the electrode repeatedly hitting the left side and then the right, could be shaking the micro:bit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C7A9FF8-5619-4301-8ECD-BE20512F5F06}"/>
              </a:ext>
            </a:extLst>
          </p:cNvPr>
          <p:cNvGrpSpPr/>
          <p:nvPr/>
        </p:nvGrpSpPr>
        <p:grpSpPr>
          <a:xfrm>
            <a:off x="7669868" y="1237785"/>
            <a:ext cx="1451813" cy="1817065"/>
            <a:chOff x="8303920" y="693061"/>
            <a:chExt cx="1451813" cy="181706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B29E12F-9C0F-4A7B-8DB6-FA35A55CD0BD}"/>
                </a:ext>
              </a:extLst>
            </p:cNvPr>
            <p:cNvSpPr/>
            <p:nvPr/>
          </p:nvSpPr>
          <p:spPr>
            <a:xfrm>
              <a:off x="8303920" y="693063"/>
              <a:ext cx="202131" cy="177041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8ABC450-1538-446D-95C6-A7D143F686E6}"/>
                </a:ext>
              </a:extLst>
            </p:cNvPr>
            <p:cNvSpPr/>
            <p:nvPr/>
          </p:nvSpPr>
          <p:spPr>
            <a:xfrm>
              <a:off x="9553602" y="693061"/>
              <a:ext cx="202131" cy="177041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Trapezoid 11">
              <a:extLst>
                <a:ext uri="{FF2B5EF4-FFF2-40B4-BE49-F238E27FC236}">
                  <a16:creationId xmlns:a16="http://schemas.microsoft.com/office/drawing/2014/main" id="{9BE82154-FD51-412E-9185-EB50A091670D}"/>
                </a:ext>
              </a:extLst>
            </p:cNvPr>
            <p:cNvSpPr/>
            <p:nvPr/>
          </p:nvSpPr>
          <p:spPr>
            <a:xfrm rot="10478134">
              <a:off x="8559999" y="861494"/>
              <a:ext cx="882316" cy="1648632"/>
            </a:xfrm>
            <a:prstGeom prst="trapezoi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D5C7132-6C5B-4D8B-AAB9-10CF6A55EBDC}"/>
              </a:ext>
            </a:extLst>
          </p:cNvPr>
          <p:cNvGrpSpPr/>
          <p:nvPr/>
        </p:nvGrpSpPr>
        <p:grpSpPr>
          <a:xfrm>
            <a:off x="9780245" y="1253747"/>
            <a:ext cx="1451813" cy="1738493"/>
            <a:chOff x="8315805" y="2769794"/>
            <a:chExt cx="1451813" cy="173849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9FAF8BD-0C06-4788-AFB8-B8BEF5E2A583}"/>
                </a:ext>
              </a:extLst>
            </p:cNvPr>
            <p:cNvSpPr/>
            <p:nvPr/>
          </p:nvSpPr>
          <p:spPr>
            <a:xfrm>
              <a:off x="8315805" y="2769796"/>
              <a:ext cx="202131" cy="173849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CD86A3D-2425-4D96-9132-D6765F9AAECA}"/>
                </a:ext>
              </a:extLst>
            </p:cNvPr>
            <p:cNvSpPr/>
            <p:nvPr/>
          </p:nvSpPr>
          <p:spPr>
            <a:xfrm>
              <a:off x="9565487" y="2769794"/>
              <a:ext cx="202131" cy="173849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" name="Trapezoid 14">
              <a:extLst>
                <a:ext uri="{FF2B5EF4-FFF2-40B4-BE49-F238E27FC236}">
                  <a16:creationId xmlns:a16="http://schemas.microsoft.com/office/drawing/2014/main" id="{890B8AE4-44D6-4D1B-84B8-E3B7CCF2AEAA}"/>
                </a:ext>
              </a:extLst>
            </p:cNvPr>
            <p:cNvSpPr/>
            <p:nvPr/>
          </p:nvSpPr>
          <p:spPr>
            <a:xfrm rot="11017847">
              <a:off x="8620912" y="2887578"/>
              <a:ext cx="882316" cy="1618902"/>
            </a:xfrm>
            <a:prstGeom prst="trapezoi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42654BCA-051B-4FDB-84C4-5F4006E6E1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710" y="3617844"/>
            <a:ext cx="22098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691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E8B54-229D-4FBD-BBD4-314D5C689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Gestures and Movements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429032-2B71-4591-8493-5D7A901526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What about throwing the micro:bit</a:t>
            </a:r>
          </a:p>
          <a:p>
            <a:pPr>
              <a:spcBef>
                <a:spcPts val="1200"/>
              </a:spcBef>
            </a:pPr>
            <a:r>
              <a:rPr lang="en-GB" dirty="0"/>
              <a:t>Or dropping it</a:t>
            </a:r>
          </a:p>
          <a:p>
            <a:pPr>
              <a:spcBef>
                <a:spcPts val="1200"/>
              </a:spcBef>
            </a:pPr>
            <a:r>
              <a:rPr lang="en-GB" dirty="0"/>
              <a:t>Different accelerations mean different </a:t>
            </a:r>
            <a:r>
              <a:rPr lang="en-GB" b="1" dirty="0">
                <a:solidFill>
                  <a:srgbClr val="002B49"/>
                </a:solidFill>
              </a:rPr>
              <a:t>events</a:t>
            </a:r>
            <a:endParaRPr lang="en-GB" dirty="0"/>
          </a:p>
          <a:p>
            <a:pPr>
              <a:spcBef>
                <a:spcPts val="1200"/>
              </a:spcBef>
            </a:pPr>
            <a:r>
              <a:rPr lang="en-GB" dirty="0"/>
              <a:t>We can program the micro:bit to respond to these different events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38E8F6-940D-4DC7-B1E1-6BC34AFDA9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431" y="3695331"/>
            <a:ext cx="22098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89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B7BF6-A37E-4B54-AA0F-00884CBED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Try out Some Gestures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6046B-F559-446C-8D3A-846D99E8C5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from microbit import *</a:t>
            </a:r>
          </a:p>
          <a:p>
            <a:pPr marL="0" indent="0">
              <a:buNone/>
            </a:pP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while True: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gesture = accelerometer.current_gesture()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if gesture == "face up":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  display.show(Image.HAPPY)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else: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  display.show(Image.ANGRY)</a:t>
            </a:r>
          </a:p>
        </p:txBody>
      </p:sp>
    </p:spTree>
    <p:extLst>
      <p:ext uri="{BB962C8B-B14F-4D97-AF65-F5344CB8AC3E}">
        <p14:creationId xmlns:p14="http://schemas.microsoft.com/office/powerpoint/2010/main" val="3781708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D4CFA-7006-4CA0-B224-91BFF55D8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Adapt Your Program to Test out Some of These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A5DAA-B48F-4BBD-A5A6-018B918DC7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6" y="1237785"/>
            <a:ext cx="10102988" cy="2370119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MicroPython is able to recognise the following gestures: 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Up 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Down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Left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Right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Face up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Face down</a:t>
            </a:r>
          </a:p>
          <a:p>
            <a:pPr marL="414655" lvl="1" indent="0">
              <a:spcBef>
                <a:spcPts val="1200"/>
              </a:spcBef>
              <a:buNone/>
            </a:pPr>
            <a:endParaRPr lang="en-GB" sz="2400" dirty="0"/>
          </a:p>
          <a:p>
            <a:pPr marL="414655" lvl="1" indent="0">
              <a:buNone/>
            </a:pPr>
            <a:endParaRPr lang="en-GB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C59D2E-070A-4AA0-9C93-A80DB5A06247}"/>
              </a:ext>
            </a:extLst>
          </p:cNvPr>
          <p:cNvSpPr/>
          <p:nvPr/>
        </p:nvSpPr>
        <p:spPr>
          <a:xfrm>
            <a:off x="3356113" y="1741508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81343" lvl="1" indent="-166688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</a:pPr>
            <a:r>
              <a:rPr lang="en-GB" sz="2400" dirty="0">
                <a:solidFill>
                  <a:srgbClr val="383838"/>
                </a:solidFill>
                <a:latin typeface="Lato"/>
                <a:ea typeface="ＭＳ Ｐゴシック" charset="0"/>
              </a:rPr>
              <a:t>Freefall</a:t>
            </a:r>
          </a:p>
          <a:p>
            <a:pPr marL="581343" lvl="1" indent="-166688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</a:pPr>
            <a:r>
              <a:rPr lang="en-GB" sz="2400" dirty="0">
                <a:solidFill>
                  <a:srgbClr val="383838"/>
                </a:solidFill>
                <a:latin typeface="Lato"/>
                <a:ea typeface="ＭＳ Ｐゴシック" charset="0"/>
              </a:rPr>
              <a:t>3g</a:t>
            </a:r>
          </a:p>
          <a:p>
            <a:pPr marL="581343" lvl="1" indent="-166688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</a:pPr>
            <a:r>
              <a:rPr lang="en-GB" sz="2400" dirty="0">
                <a:solidFill>
                  <a:srgbClr val="383838"/>
                </a:solidFill>
                <a:latin typeface="Lato"/>
                <a:ea typeface="ＭＳ Ｐゴシック" charset="0"/>
              </a:rPr>
              <a:t>6g </a:t>
            </a:r>
          </a:p>
          <a:p>
            <a:pPr marL="581343" lvl="1" indent="-166688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</a:pPr>
            <a:r>
              <a:rPr lang="en-GB" sz="2400" dirty="0">
                <a:solidFill>
                  <a:srgbClr val="383838"/>
                </a:solidFill>
                <a:latin typeface="Lato"/>
                <a:ea typeface="ＭＳ Ｐゴシック" charset="0"/>
              </a:rPr>
              <a:t>8g</a:t>
            </a:r>
          </a:p>
          <a:p>
            <a:pPr marL="581343" lvl="1" indent="-166688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</a:pPr>
            <a:r>
              <a:rPr lang="en-GB" sz="2400" dirty="0">
                <a:solidFill>
                  <a:srgbClr val="383838"/>
                </a:solidFill>
                <a:latin typeface="Lato"/>
                <a:ea typeface="ＭＳ Ｐゴシック" charset="0"/>
              </a:rPr>
              <a:t>Shake</a:t>
            </a:r>
          </a:p>
        </p:txBody>
      </p:sp>
    </p:spTree>
    <p:extLst>
      <p:ext uri="{BB962C8B-B14F-4D97-AF65-F5344CB8AC3E}">
        <p14:creationId xmlns:p14="http://schemas.microsoft.com/office/powerpoint/2010/main" val="3456459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D5C14-2FDA-48FC-8C6F-B19C4647A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Fortune Telling Machine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C945D-F357-40DE-BBDD-95F9EC5F9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6" y="1237785"/>
            <a:ext cx="5015790" cy="4595203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You are now going to make a fortune telling machine.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Ask your micro:bit, the fortune telling machine, a question and then shake it. </a:t>
            </a:r>
          </a:p>
        </p:txBody>
      </p:sp>
      <p:pic>
        <p:nvPicPr>
          <p:cNvPr id="5" name="Picture 4" descr="A picture containing person, indoor, table, man&#10;&#10;Description automatically generated">
            <a:extLst>
              <a:ext uri="{FF2B5EF4-FFF2-40B4-BE49-F238E27FC236}">
                <a16:creationId xmlns:a16="http://schemas.microsoft.com/office/drawing/2014/main" id="{AE40EB82-81F4-4FAD-8108-5A414825AB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042618" y="764020"/>
            <a:ext cx="3320975" cy="53299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22D4A3-F63B-4BD0-87C9-DDA0C249C3D5}"/>
              </a:ext>
            </a:extLst>
          </p:cNvPr>
          <p:cNvSpPr txBox="1"/>
          <p:nvPr/>
        </p:nvSpPr>
        <p:spPr>
          <a:xfrm>
            <a:off x="7042618" y="6147227"/>
            <a:ext cx="123444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dirty="0">
                <a:hlinkClick r:id="rId4" tooltip="http://lacelesteblog.com/?p=3625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-nc-nd/3.0/"/>
              </a:rPr>
              <a:t>CC BY-NC-ND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2332667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B61D4E06-5D3F-4994-A4A7-4BA626FA722D}">
  <ds:schemaRefs>
    <ds:schemaRef ds:uri="http://schemas.microsoft.com/office/2006/metadata/properties"/>
    <ds:schemaRef ds:uri="http://schemas.microsoft.com/office/infopath/2007/PartnerControls"/>
    <ds:schemaRef ds:uri="f2ad5090-61a8-4b8c-ab70-68f4ff4d1933"/>
    <ds:schemaRef ds:uri="c0950e01-db07-4e41-9c32-b7a8e9fccc9b"/>
    <ds:schemaRef ds:uri="http://schemas.microsoft.com/sharepoint/v3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534</Words>
  <Application>Microsoft Office PowerPoint</Application>
  <PresentationFormat>Widescreen</PresentationFormat>
  <Paragraphs>68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Courier New</vt:lpstr>
      <vt:lpstr>Lato</vt:lpstr>
      <vt:lpstr>Wingdings</vt:lpstr>
      <vt:lpstr>1_Arm_PPT_Public</vt:lpstr>
      <vt:lpstr> Gestures and Movement </vt:lpstr>
      <vt:lpstr>What the Lesson Will Cover</vt:lpstr>
      <vt:lpstr>Gestures and Movements</vt:lpstr>
      <vt:lpstr>Gestures</vt:lpstr>
      <vt:lpstr>Gestures and Movements</vt:lpstr>
      <vt:lpstr>Try out Some Gestures</vt:lpstr>
      <vt:lpstr>Adapt Your Program to Test out Some of These</vt:lpstr>
      <vt:lpstr>Fortune Telling Machine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2020-12-11T10:30:25Z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