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9"/>
  </p:notesMasterIdLst>
  <p:handoutMasterIdLst>
    <p:handoutMasterId r:id="rId20"/>
  </p:handoutMasterIdLst>
  <p:sldIdLst>
    <p:sldId id="332" r:id="rId7"/>
    <p:sldId id="335" r:id="rId8"/>
    <p:sldId id="336" r:id="rId9"/>
    <p:sldId id="344" r:id="rId10"/>
    <p:sldId id="345" r:id="rId11"/>
    <p:sldId id="346" r:id="rId12"/>
    <p:sldId id="347" r:id="rId13"/>
    <p:sldId id="337" r:id="rId14"/>
    <p:sldId id="342" r:id="rId15"/>
    <p:sldId id="343" r:id="rId16"/>
    <p:sldId id="340" r:id="rId17"/>
    <p:sldId id="333" r:id="rId1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FA1790-73F8-4211-9CB3-83C63B278674}" v="1" dt="2019-08-08T12:55:39.923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113" autoAdjust="0"/>
  </p:normalViewPr>
  <p:slideViewPr>
    <p:cSldViewPr snapToGrid="0">
      <p:cViewPr varScale="1">
        <p:scale>
          <a:sx n="89" d="100"/>
          <a:sy n="89" d="100"/>
        </p:scale>
        <p:origin x="139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1-10T10:26:28.61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1-10T10:26:28.61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65350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program, </a:t>
            </a:r>
          </a:p>
          <a:p>
            <a:r>
              <a:rPr lang="en-GB" dirty="0"/>
              <a:t>An reading is taken and stored in the variable, then selection is used to compare the value to &gt; 20 or &lt; 20.  The micro:bit responds with the direction shown in, either Right or Left.</a:t>
            </a:r>
          </a:p>
          <a:p>
            <a:r>
              <a:rPr lang="en-GB" dirty="0"/>
              <a:t>Activity part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7567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342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6013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1169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4248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4019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6183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9921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7078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40430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580940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4566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686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62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292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978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20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91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9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66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2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17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43960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90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2009-03-26_White_car_SB_on_N_Gregson_St_in_Durham.jpg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SM_V69_D481_Isaac_Newton.pn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9606" y="2762128"/>
            <a:ext cx="5045507" cy="1556425"/>
          </a:xfrm>
        </p:spPr>
        <p:txBody>
          <a:bodyPr/>
          <a:lstStyle/>
          <a:p>
            <a:r>
              <a:rPr lang="en-GB" b="1" dirty="0"/>
              <a:t>Acceleration and the Accelerometer</a:t>
            </a:r>
            <a:br>
              <a:rPr lang="en-GB" b="1" dirty="0"/>
            </a:br>
            <a:r>
              <a:rPr lang="en-US" dirty="0"/>
              <a:t>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2512CA-7B87-4D48-9912-9A71497BB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Lesson 12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863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DDA6C-9046-465D-B300-35AF3C04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z</a:t>
            </a:r>
            <a:r>
              <a:rPr lang="en-GB" dirty="0"/>
              <a:t>-axis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81457-00A1-4400-BA20-E090CE742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45093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This refers to the acceleration from moving the </a:t>
            </a:r>
            <a:r>
              <a:rPr lang="en-GB" dirty="0" err="1"/>
              <a:t>micro:bit</a:t>
            </a:r>
            <a:r>
              <a:rPr lang="en-GB" dirty="0"/>
              <a:t> up or down</a:t>
            </a:r>
          </a:p>
          <a:p>
            <a:pPr>
              <a:spcBef>
                <a:spcPts val="1200"/>
              </a:spcBef>
            </a:pPr>
            <a:r>
              <a:rPr lang="en-GB" dirty="0"/>
              <a:t>Hold the micro:bit flat and lift it up or down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83251-DA74-4DF8-89BB-6EF39FFD8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1441">
            <a:off x="7903893" y="2130005"/>
            <a:ext cx="2810760" cy="281076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83AA7DC-4A9F-4E0F-BDA1-551CA901E0CC}"/>
                  </a:ext>
                </a:extLst>
              </p14:cNvPr>
              <p14:cNvContentPartPr/>
              <p14:nvPr/>
            </p14:nvContentPartPr>
            <p14:xfrm>
              <a:off x="721377" y="432556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83AA7DC-4A9F-4E0F-BDA1-551CA901E0C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3737" y="324916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Arrow: Up 6">
            <a:extLst>
              <a:ext uri="{FF2B5EF4-FFF2-40B4-BE49-F238E27FC236}">
                <a16:creationId xmlns:a16="http://schemas.microsoft.com/office/drawing/2014/main" id="{46485B3A-EB8D-4EC2-9D21-32C0A91DF4B3}"/>
              </a:ext>
            </a:extLst>
          </p:cNvPr>
          <p:cNvSpPr/>
          <p:nvPr/>
        </p:nvSpPr>
        <p:spPr>
          <a:xfrm>
            <a:off x="9028447" y="1744975"/>
            <a:ext cx="435934" cy="814642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11CCC35-47FC-40D2-8E99-A822C70BBEBB}"/>
              </a:ext>
            </a:extLst>
          </p:cNvPr>
          <p:cNvSpPr/>
          <p:nvPr/>
        </p:nvSpPr>
        <p:spPr>
          <a:xfrm>
            <a:off x="9442648" y="4923955"/>
            <a:ext cx="584790" cy="62732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819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10BFA-0511-42FC-8E37-AD16C6626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Program to Measure Acceleration on the </a:t>
            </a:r>
            <a:r>
              <a:rPr lang="en-GB" i="1" dirty="0"/>
              <a:t>x</a:t>
            </a:r>
            <a:r>
              <a:rPr lang="en-GB" dirty="0"/>
              <a:t>-axis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0FD5C-CD9D-45DD-A9E7-27FDCDA02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reading = accelerometer.get_x()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if reading &gt; 20: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display.show("R")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elif reading &lt; -20: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display.show("L")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else: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display.show("-")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0446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18" y="358262"/>
            <a:ext cx="11180763" cy="666750"/>
          </a:xfrm>
        </p:spPr>
        <p:txBody>
          <a:bodyPr/>
          <a:lstStyle/>
          <a:p>
            <a:r>
              <a:rPr lang="en-GB" dirty="0"/>
              <a:t>What </a:t>
            </a:r>
            <a:r>
              <a:rPr lang="en-GB"/>
              <a:t>the Lesson Will Cover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Know what an </a:t>
            </a:r>
            <a:r>
              <a:rPr lang="en-GB" b="1" dirty="0">
                <a:solidFill>
                  <a:srgbClr val="002B49"/>
                </a:solidFill>
              </a:rPr>
              <a:t>acceleration</a:t>
            </a:r>
            <a:r>
              <a:rPr lang="en-GB" dirty="0"/>
              <a:t> is</a:t>
            </a:r>
          </a:p>
          <a:p>
            <a:pPr lvl="0"/>
            <a:r>
              <a:rPr lang="en-GB" dirty="0"/>
              <a:t>Define the role of an </a:t>
            </a:r>
            <a:r>
              <a:rPr lang="en-GB" b="1" dirty="0">
                <a:solidFill>
                  <a:srgbClr val="002B49"/>
                </a:solidFill>
              </a:rPr>
              <a:t>accelerometer</a:t>
            </a:r>
          </a:p>
          <a:p>
            <a:pPr lvl="0"/>
            <a:r>
              <a:rPr lang="en-GB" dirty="0"/>
              <a:t>Be aware of the three axes </a:t>
            </a:r>
            <a:r>
              <a:rPr lang="en-GB" i="1" dirty="0"/>
              <a:t>x</a:t>
            </a:r>
            <a:r>
              <a:rPr lang="en-GB" dirty="0"/>
              <a:t>, </a:t>
            </a:r>
            <a:r>
              <a:rPr lang="en-GB" i="1" dirty="0"/>
              <a:t>y</a:t>
            </a:r>
            <a:r>
              <a:rPr lang="en-GB" dirty="0"/>
              <a:t> and </a:t>
            </a:r>
            <a:r>
              <a:rPr lang="en-GB" i="1" dirty="0"/>
              <a:t>z</a:t>
            </a:r>
          </a:p>
          <a:p>
            <a:pPr lvl="0"/>
            <a:r>
              <a:rPr lang="en-GB" dirty="0"/>
              <a:t>Use code to measure acceleration on one axis and respond to reading</a:t>
            </a:r>
          </a:p>
          <a:p>
            <a:pPr lvl="0"/>
            <a:r>
              <a:rPr lang="en-GB" dirty="0"/>
              <a:t>Apply understanding to measure acceleration on two or three axes and code responses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81CD-1983-4405-B654-C8885908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Acceleration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5B69B-F9AC-4861-994C-AF58C33D8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Acceleration is defined as the change in velocity over a period of time</a:t>
            </a:r>
          </a:p>
          <a:p>
            <a:r>
              <a:rPr lang="en-GB" dirty="0"/>
              <a:t>Velocity is not the same as speed</a:t>
            </a:r>
          </a:p>
          <a:p>
            <a:r>
              <a:rPr lang="en-GB" dirty="0"/>
              <a:t>Velocity has a direction, 25 kilometres per hour (kph) is a speed, however 25kph east is a velocity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Imagine a car, the faster the change in velocity the quicker its acceleration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FBB578-9350-49A9-8258-3508B7FC6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4875" y="3041985"/>
            <a:ext cx="2784809" cy="18562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F23551-6CBC-4AD7-AAE9-6717E364C988}"/>
              </a:ext>
            </a:extLst>
          </p:cNvPr>
          <p:cNvSpPr txBox="1"/>
          <p:nvPr/>
        </p:nvSpPr>
        <p:spPr>
          <a:xfrm>
            <a:off x="904875" y="5035503"/>
            <a:ext cx="38679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3" tooltip="http://commons.wikimedia.org/wiki/File:2009-03-26_White_car_SB_on_N_Gregson_St_in_Durham.jp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4" tooltip="https://creativecommons.org/licenses/by-sa/3.0/"/>
              </a:rPr>
              <a:t>CC BY-SA</a:t>
            </a:r>
            <a:endParaRPr lang="en-GB" sz="9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795E7AE-91E2-4180-BB87-BCD074B95C32}"/>
              </a:ext>
            </a:extLst>
          </p:cNvPr>
          <p:cNvSpPr/>
          <p:nvPr/>
        </p:nvSpPr>
        <p:spPr>
          <a:xfrm>
            <a:off x="3948865" y="3535386"/>
            <a:ext cx="5314950" cy="7429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5606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81CD-1983-4405-B654-C8885908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Acceleration and the Accelerometer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5B69B-F9AC-4861-994C-AF58C33D8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35785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An accelerometer measures changes in acceleration.</a:t>
            </a:r>
          </a:p>
          <a:p>
            <a:pPr>
              <a:spcBef>
                <a:spcPts val="1200"/>
              </a:spcBef>
            </a:pPr>
            <a:r>
              <a:rPr lang="en-GB" dirty="0"/>
              <a:t>Acceleration is calculated using Newton’s classic equation 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400" b="1" dirty="0"/>
              <a:t>Force = mass x acceleration</a:t>
            </a:r>
          </a:p>
          <a:p>
            <a:pPr>
              <a:spcBef>
                <a:spcPts val="1200"/>
              </a:spcBef>
            </a:pPr>
            <a:r>
              <a:rPr lang="en-GB" dirty="0"/>
              <a:t>Therefore acceleration = force / mass</a:t>
            </a:r>
            <a:endParaRPr lang="en-GB" b="1" dirty="0"/>
          </a:p>
        </p:txBody>
      </p:sp>
      <p:pic>
        <p:nvPicPr>
          <p:cNvPr id="8" name="Picture 7" descr="A close up of a person&#10;&#10;Description automatically generated">
            <a:extLst>
              <a:ext uri="{FF2B5EF4-FFF2-40B4-BE49-F238E27FC236}">
                <a16:creationId xmlns:a16="http://schemas.microsoft.com/office/drawing/2014/main" id="{EF599C10-AA3E-4B77-B0D3-67D7926F8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29444" y="1237785"/>
            <a:ext cx="2851657" cy="381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95B157-F53A-409B-8685-6D1B340DABC5}"/>
              </a:ext>
            </a:extLst>
          </p:cNvPr>
          <p:cNvSpPr txBox="1"/>
          <p:nvPr/>
        </p:nvSpPr>
        <p:spPr>
          <a:xfrm>
            <a:off x="9240252" y="5109340"/>
            <a:ext cx="19408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3" tooltip="http://commons.wikimedia.org/wiki/File:PSM_V69_D481_Isaac_Newton.pn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4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441202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81CD-1983-4405-B654-C8885908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Acceleration and the Accelerometer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5B69B-F9AC-4861-994C-AF58C33D8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35785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b="1" dirty="0"/>
              <a:t>Acceleration = force / mass</a:t>
            </a:r>
          </a:p>
          <a:p>
            <a:pPr>
              <a:spcBef>
                <a:spcPts val="1200"/>
              </a:spcBef>
            </a:pPr>
            <a:r>
              <a:rPr lang="en-GB" dirty="0"/>
              <a:t>Consider riding your bike, as you ride your bike, the mass does not change</a:t>
            </a:r>
          </a:p>
          <a:p>
            <a:pPr>
              <a:spcBef>
                <a:spcPts val="1200"/>
              </a:spcBef>
            </a:pPr>
            <a:r>
              <a:rPr lang="en-GB" dirty="0"/>
              <a:t>However as you speed up, slow down, turn and brake the force will change</a:t>
            </a:r>
          </a:p>
          <a:p>
            <a:pPr>
              <a:spcBef>
                <a:spcPts val="1200"/>
              </a:spcBef>
            </a:pPr>
            <a:r>
              <a:rPr lang="en-GB" dirty="0"/>
              <a:t>Therefore the new acceleration can be calculated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31FA3-49EE-4178-8B64-E3E9D9204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962" y="1752570"/>
            <a:ext cx="4025912" cy="356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27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81CD-1983-4405-B654-C8885908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Accelerometer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5B69B-F9AC-4861-994C-AF58C33D8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05888"/>
            <a:ext cx="7801270" cy="4595203"/>
          </a:xfrm>
        </p:spPr>
        <p:txBody>
          <a:bodyPr/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The micro:bit’s accelerometer contains a tiny electrode that moves whenever the micro:bit is moved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If the force is enough the electrode makes contact with other electrodes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This contact makes a circuit and a digital signal is then sent back to the program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This digital signal is processed and interpreted to establish the amount of acceleration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4AA61A-4032-4149-9ECB-F42A15A70395}"/>
              </a:ext>
            </a:extLst>
          </p:cNvPr>
          <p:cNvSpPr/>
          <p:nvPr/>
        </p:nvSpPr>
        <p:spPr>
          <a:xfrm>
            <a:off x="9110308" y="1072923"/>
            <a:ext cx="208547" cy="492492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14F53D-0A21-4523-AF54-F890D4E70B65}"/>
              </a:ext>
            </a:extLst>
          </p:cNvPr>
          <p:cNvSpPr/>
          <p:nvPr/>
        </p:nvSpPr>
        <p:spPr>
          <a:xfrm>
            <a:off x="10258925" y="1072923"/>
            <a:ext cx="208547" cy="49249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rapezoid 7">
            <a:extLst>
              <a:ext uri="{FF2B5EF4-FFF2-40B4-BE49-F238E27FC236}">
                <a16:creationId xmlns:a16="http://schemas.microsoft.com/office/drawing/2014/main" id="{DFB8B53F-F9A6-48A8-90B5-87B5CB7ADA42}"/>
              </a:ext>
            </a:extLst>
          </p:cNvPr>
          <p:cNvSpPr/>
          <p:nvPr/>
        </p:nvSpPr>
        <p:spPr>
          <a:xfrm rot="10800000">
            <a:off x="9344524" y="3735913"/>
            <a:ext cx="882316" cy="2261936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393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DB248-7BC6-4C2A-A1A9-477A67714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Three Axes – </a:t>
            </a:r>
            <a:r>
              <a:rPr lang="en-GB" i="1" dirty="0"/>
              <a:t>x</a:t>
            </a:r>
            <a:r>
              <a:rPr lang="en-GB" dirty="0"/>
              <a:t>, </a:t>
            </a:r>
            <a:r>
              <a:rPr lang="en-GB" i="1" dirty="0"/>
              <a:t>y</a:t>
            </a:r>
            <a:r>
              <a:rPr lang="en-GB" dirty="0"/>
              <a:t> and </a:t>
            </a:r>
            <a:r>
              <a:rPr lang="en-GB" i="1" dirty="0"/>
              <a:t>z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A5C79-97CD-49E0-A627-39899C894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801810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Thank about an Aeroplane – it can move: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Up and down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Forward and back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Left and right</a:t>
            </a:r>
          </a:p>
          <a:p>
            <a:pPr>
              <a:spcBef>
                <a:spcPts val="1200"/>
              </a:spcBef>
            </a:pPr>
            <a:r>
              <a:rPr lang="en-GB" dirty="0"/>
              <a:t>If we pair these up we get three axes – </a:t>
            </a:r>
            <a:r>
              <a:rPr lang="en-GB" i="1" dirty="0"/>
              <a:t>x</a:t>
            </a:r>
            <a:r>
              <a:rPr lang="en-GB" dirty="0"/>
              <a:t>, </a:t>
            </a:r>
            <a:r>
              <a:rPr lang="en-GB" i="1" dirty="0"/>
              <a:t>y</a:t>
            </a:r>
            <a:r>
              <a:rPr lang="en-GB" dirty="0"/>
              <a:t> and </a:t>
            </a:r>
            <a:r>
              <a:rPr lang="en-GB" i="1" dirty="0"/>
              <a:t>z</a:t>
            </a:r>
          </a:p>
          <a:p>
            <a:pPr>
              <a:spcBef>
                <a:spcPts val="1200"/>
              </a:spcBef>
            </a:pPr>
            <a:r>
              <a:rPr lang="en-GB" dirty="0"/>
              <a:t>Acceleration can occur along each of the three axes </a:t>
            </a:r>
            <a:r>
              <a:rPr lang="en-GB" i="1" dirty="0"/>
              <a:t>x</a:t>
            </a:r>
            <a:r>
              <a:rPr lang="en-GB" dirty="0"/>
              <a:t>, </a:t>
            </a:r>
            <a:r>
              <a:rPr lang="en-GB" i="1" dirty="0"/>
              <a:t>y</a:t>
            </a:r>
            <a:r>
              <a:rPr lang="en-GB" dirty="0"/>
              <a:t> and </a:t>
            </a:r>
            <a:r>
              <a:rPr lang="en-GB" i="1" dirty="0"/>
              <a:t>z</a:t>
            </a:r>
          </a:p>
          <a:p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C2761AB-C1BC-4947-A69E-7DD0F1E14495}"/>
              </a:ext>
            </a:extLst>
          </p:cNvPr>
          <p:cNvSpPr/>
          <p:nvPr/>
        </p:nvSpPr>
        <p:spPr>
          <a:xfrm rot="20287332">
            <a:off x="9338980" y="2075168"/>
            <a:ext cx="1164445" cy="2607697"/>
          </a:xfrm>
          <a:custGeom>
            <a:avLst/>
            <a:gdLst>
              <a:gd name="connsiteX0" fmla="*/ 0 w 1137684"/>
              <a:gd name="connsiteY0" fmla="*/ 0 h 1626782"/>
              <a:gd name="connsiteX1" fmla="*/ 10633 w 1137684"/>
              <a:gd name="connsiteY1" fmla="*/ 265814 h 1626782"/>
              <a:gd name="connsiteX2" fmla="*/ 106326 w 1137684"/>
              <a:gd name="connsiteY2" fmla="*/ 212651 h 1626782"/>
              <a:gd name="connsiteX3" fmla="*/ 691116 w 1137684"/>
              <a:gd name="connsiteY3" fmla="*/ 1456661 h 1626782"/>
              <a:gd name="connsiteX4" fmla="*/ 542260 w 1137684"/>
              <a:gd name="connsiteY4" fmla="*/ 1541721 h 1626782"/>
              <a:gd name="connsiteX5" fmla="*/ 1020726 w 1137684"/>
              <a:gd name="connsiteY5" fmla="*/ 1626782 h 1626782"/>
              <a:gd name="connsiteX6" fmla="*/ 1137684 w 1137684"/>
              <a:gd name="connsiteY6" fmla="*/ 1233377 h 1626782"/>
              <a:gd name="connsiteX7" fmla="*/ 999460 w 1137684"/>
              <a:gd name="connsiteY7" fmla="*/ 1297172 h 1626782"/>
              <a:gd name="connsiteX8" fmla="*/ 223284 w 1137684"/>
              <a:gd name="connsiteY8" fmla="*/ 170121 h 1626782"/>
              <a:gd name="connsiteX9" fmla="*/ 297712 w 1137684"/>
              <a:gd name="connsiteY9" fmla="*/ 116958 h 1626782"/>
              <a:gd name="connsiteX10" fmla="*/ 0 w 1137684"/>
              <a:gd name="connsiteY10" fmla="*/ 0 h 1626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7684" h="1626782">
                <a:moveTo>
                  <a:pt x="0" y="0"/>
                </a:moveTo>
                <a:lnTo>
                  <a:pt x="10633" y="265814"/>
                </a:lnTo>
                <a:lnTo>
                  <a:pt x="106326" y="212651"/>
                </a:lnTo>
                <a:lnTo>
                  <a:pt x="691116" y="1456661"/>
                </a:lnTo>
                <a:lnTo>
                  <a:pt x="542260" y="1541721"/>
                </a:lnTo>
                <a:lnTo>
                  <a:pt x="1020726" y="1626782"/>
                </a:lnTo>
                <a:lnTo>
                  <a:pt x="1137684" y="1233377"/>
                </a:lnTo>
                <a:lnTo>
                  <a:pt x="999460" y="1297172"/>
                </a:lnTo>
                <a:lnTo>
                  <a:pt x="223284" y="170121"/>
                </a:lnTo>
                <a:lnTo>
                  <a:pt x="297712" y="1169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Up-Down 3">
            <a:extLst>
              <a:ext uri="{FF2B5EF4-FFF2-40B4-BE49-F238E27FC236}">
                <a16:creationId xmlns:a16="http://schemas.microsoft.com/office/drawing/2014/main" id="{D579852A-979D-4E41-82A5-3E15DFC73175}"/>
              </a:ext>
            </a:extLst>
          </p:cNvPr>
          <p:cNvSpPr/>
          <p:nvPr/>
        </p:nvSpPr>
        <p:spPr>
          <a:xfrm>
            <a:off x="9455774" y="2009552"/>
            <a:ext cx="691116" cy="2796363"/>
          </a:xfrm>
          <a:prstGeom prst="up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646EB2C3-6673-41A3-899F-646B7CA68036}"/>
              </a:ext>
            </a:extLst>
          </p:cNvPr>
          <p:cNvSpPr/>
          <p:nvPr/>
        </p:nvSpPr>
        <p:spPr>
          <a:xfrm rot="5400000">
            <a:off x="9455773" y="1901960"/>
            <a:ext cx="691116" cy="3054081"/>
          </a:xfrm>
          <a:prstGeom prst="upDown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57BDC-F315-46FC-9E44-A3DA4FCEAF80}"/>
              </a:ext>
            </a:extLst>
          </p:cNvPr>
          <p:cNvSpPr txBox="1"/>
          <p:nvPr/>
        </p:nvSpPr>
        <p:spPr>
          <a:xfrm>
            <a:off x="8511942" y="3290500"/>
            <a:ext cx="38311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tx2"/>
                </a:solidFill>
                <a:latin typeface="Lato" panose="020F0502020204030203" pitchFamily="34" charset="0"/>
              </a:rPr>
              <a:t>left</a:t>
            </a:r>
            <a:endParaRPr lang="en-GB" sz="21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BC0737-9047-430D-9DCD-FA41D2C47C1B}"/>
              </a:ext>
            </a:extLst>
          </p:cNvPr>
          <p:cNvSpPr txBox="1"/>
          <p:nvPr/>
        </p:nvSpPr>
        <p:spPr>
          <a:xfrm>
            <a:off x="10560921" y="3301132"/>
            <a:ext cx="60112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tx2"/>
                </a:solidFill>
                <a:latin typeface="Lato" panose="020F0502020204030203" pitchFamily="34" charset="0"/>
              </a:rPr>
              <a:t>Right</a:t>
            </a:r>
            <a:endParaRPr lang="en-GB" sz="21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49193C-CF96-445A-9ADD-85681EC47039}"/>
              </a:ext>
            </a:extLst>
          </p:cNvPr>
          <p:cNvSpPr txBox="1"/>
          <p:nvPr/>
        </p:nvSpPr>
        <p:spPr>
          <a:xfrm rot="16200000">
            <a:off x="9637023" y="2285588"/>
            <a:ext cx="32861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Up</a:t>
            </a:r>
            <a:endParaRPr lang="en-GB" sz="21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F15F8A-FA55-45F0-B981-9DB9A85ED520}"/>
              </a:ext>
            </a:extLst>
          </p:cNvPr>
          <p:cNvSpPr txBox="1"/>
          <p:nvPr/>
        </p:nvSpPr>
        <p:spPr>
          <a:xfrm rot="16200000">
            <a:off x="9420278" y="4106963"/>
            <a:ext cx="708527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Down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E5EFC2-E928-47BA-91F5-C4E9D16797D6}"/>
              </a:ext>
            </a:extLst>
          </p:cNvPr>
          <p:cNvSpPr txBox="1"/>
          <p:nvPr/>
        </p:nvSpPr>
        <p:spPr>
          <a:xfrm rot="2919711">
            <a:off x="10196620" y="3852185"/>
            <a:ext cx="509755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dirty="0" err="1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Fwd</a:t>
            </a:r>
            <a:endParaRPr lang="en-GB" sz="21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7EFA38-4586-4F7A-B338-03B3D514BEE6}"/>
              </a:ext>
            </a:extLst>
          </p:cNvPr>
          <p:cNvSpPr txBox="1"/>
          <p:nvPr/>
        </p:nvSpPr>
        <p:spPr>
          <a:xfrm rot="2919711">
            <a:off x="8926866" y="2501756"/>
            <a:ext cx="577081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Back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262D24-0F4C-4611-BE4D-9973AEB1C027}"/>
              </a:ext>
            </a:extLst>
          </p:cNvPr>
          <p:cNvSpPr txBox="1"/>
          <p:nvPr/>
        </p:nvSpPr>
        <p:spPr>
          <a:xfrm>
            <a:off x="11199596" y="2994610"/>
            <a:ext cx="126638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i="1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189F01-A2F9-4902-ADC5-27E242222C03}"/>
              </a:ext>
            </a:extLst>
          </p:cNvPr>
          <p:cNvSpPr txBox="1"/>
          <p:nvPr/>
        </p:nvSpPr>
        <p:spPr>
          <a:xfrm>
            <a:off x="9931967" y="1860766"/>
            <a:ext cx="173004" cy="290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i="1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063D7E-403A-4B0C-AEC1-215E0A25591F}"/>
              </a:ext>
            </a:extLst>
          </p:cNvPr>
          <p:cNvSpPr txBox="1"/>
          <p:nvPr/>
        </p:nvSpPr>
        <p:spPr>
          <a:xfrm>
            <a:off x="10911098" y="4106962"/>
            <a:ext cx="115416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100" i="1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z</a:t>
            </a:r>
          </a:p>
        </p:txBody>
      </p:sp>
    </p:spTree>
    <p:extLst>
      <p:ext uri="{BB962C8B-B14F-4D97-AF65-F5344CB8AC3E}">
        <p14:creationId xmlns:p14="http://schemas.microsoft.com/office/powerpoint/2010/main" val="1305898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DDA6C-9046-465D-B300-35AF3C04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x</a:t>
            </a:r>
            <a:r>
              <a:rPr lang="en-GB" dirty="0"/>
              <a:t>-axis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81457-00A1-4400-BA20-E090CE742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refers to the acceleration to the right or left</a:t>
            </a:r>
          </a:p>
          <a:p>
            <a:r>
              <a:rPr lang="en-GB" dirty="0"/>
              <a:t>Hold the micro:bit and tilt it to the right or left and it will respond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83251-DA74-4DF8-89BB-6EF39FFD8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577" y="2624388"/>
            <a:ext cx="3938337" cy="3938337"/>
          </a:xfrm>
          <a:prstGeom prst="rect">
            <a:avLst/>
          </a:prstGeom>
        </p:spPr>
      </p:pic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B90FF1F9-B663-4DDC-A824-09940822EE73}"/>
              </a:ext>
            </a:extLst>
          </p:cNvPr>
          <p:cNvSpPr/>
          <p:nvPr/>
        </p:nvSpPr>
        <p:spPr>
          <a:xfrm>
            <a:off x="9514179" y="3763926"/>
            <a:ext cx="871869" cy="1856289"/>
          </a:xfrm>
          <a:prstGeom prst="curved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AADDAC15-B6D5-4744-8729-EB1D7F54A697}"/>
              </a:ext>
            </a:extLst>
          </p:cNvPr>
          <p:cNvSpPr/>
          <p:nvPr/>
        </p:nvSpPr>
        <p:spPr>
          <a:xfrm>
            <a:off x="4331801" y="3741852"/>
            <a:ext cx="1109330" cy="1878363"/>
          </a:xfrm>
          <a:prstGeom prst="curv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544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DDA6C-9046-465D-B300-35AF3C04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y</a:t>
            </a:r>
            <a:r>
              <a:rPr lang="en-GB" dirty="0"/>
              <a:t>-axis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81457-00A1-4400-BA20-E090CE742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5898042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This refers to the acceleration to the upward and down</a:t>
            </a:r>
          </a:p>
          <a:p>
            <a:pPr>
              <a:spcBef>
                <a:spcPts val="1200"/>
              </a:spcBef>
            </a:pPr>
            <a:r>
              <a:rPr lang="en-GB" dirty="0"/>
              <a:t>Hold the micro:bit and tilt it downward or toward yourself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83251-DA74-4DF8-89BB-6EF39FFD8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359" y="1237785"/>
            <a:ext cx="3938337" cy="39383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83AA7DC-4A9F-4E0F-BDA1-551CA901E0CC}"/>
                  </a:ext>
                </a:extLst>
              </p14:cNvPr>
              <p14:cNvContentPartPr/>
              <p14:nvPr/>
            </p14:nvContentPartPr>
            <p14:xfrm>
              <a:off x="721377" y="432556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83AA7DC-4A9F-4E0F-BDA1-551CA901E0C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3737" y="324916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151E2F6E-50BB-44EB-A83A-F20AB610597C}"/>
              </a:ext>
            </a:extLst>
          </p:cNvPr>
          <p:cNvSpPr/>
          <p:nvPr/>
        </p:nvSpPr>
        <p:spPr>
          <a:xfrm>
            <a:off x="8863493" y="4963349"/>
            <a:ext cx="1743627" cy="656866"/>
          </a:xfrm>
          <a:prstGeom prst="curvedUpArrow">
            <a:avLst>
              <a:gd name="adj1" fmla="val 34550"/>
              <a:gd name="adj2" fmla="val 116012"/>
              <a:gd name="adj3" fmla="val 347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Down 11">
            <a:extLst>
              <a:ext uri="{FF2B5EF4-FFF2-40B4-BE49-F238E27FC236}">
                <a16:creationId xmlns:a16="http://schemas.microsoft.com/office/drawing/2014/main" id="{326CFD26-98E5-41EE-A3E4-20E213C61F82}"/>
              </a:ext>
            </a:extLst>
          </p:cNvPr>
          <p:cNvSpPr/>
          <p:nvPr/>
        </p:nvSpPr>
        <p:spPr>
          <a:xfrm>
            <a:off x="8727413" y="628650"/>
            <a:ext cx="1822228" cy="783660"/>
          </a:xfrm>
          <a:prstGeom prst="curvedDownArrow">
            <a:avLst>
              <a:gd name="adj1" fmla="val 25196"/>
              <a:gd name="adj2" fmla="val 85702"/>
              <a:gd name="adj3" fmla="val 426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34743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1D4E06-5D3F-4994-A4A7-4BA626FA722D}">
  <ds:schemaRefs>
    <ds:schemaRef ds:uri="http://purl.org/dc/elements/1.1/"/>
    <ds:schemaRef ds:uri="http://schemas.microsoft.com/office/2006/metadata/properties"/>
    <ds:schemaRef ds:uri="f2ad5090-61a8-4b8c-ab70-68f4ff4d1933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c0950e01-db07-4e41-9c32-b7a8e9fccc9b"/>
    <ds:schemaRef ds:uri="http://schemas.microsoft.com/sharepoint/v3/field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526</Words>
  <Application>Microsoft Office PowerPoint</Application>
  <PresentationFormat>Widescreen</PresentationFormat>
  <Paragraphs>78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Courier New</vt:lpstr>
      <vt:lpstr>Lato</vt:lpstr>
      <vt:lpstr>Wingdings</vt:lpstr>
      <vt:lpstr>1_Arm_PPT_Public</vt:lpstr>
      <vt:lpstr>Acceleration and the Accelerometer  </vt:lpstr>
      <vt:lpstr>What the Lesson Will Cover</vt:lpstr>
      <vt:lpstr>Acceleration</vt:lpstr>
      <vt:lpstr>Acceleration and the Accelerometer</vt:lpstr>
      <vt:lpstr>Acceleration and the Accelerometer</vt:lpstr>
      <vt:lpstr>The Accelerometer</vt:lpstr>
      <vt:lpstr>Three Axes – x, y and z</vt:lpstr>
      <vt:lpstr>x-axis</vt:lpstr>
      <vt:lpstr>y-axis</vt:lpstr>
      <vt:lpstr>z-axis</vt:lpstr>
      <vt:lpstr>Program to Measure Acceleration on the x-axis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2020-12-11T10:37:08Z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