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511" r:id="rId6"/>
  </p:sldMasterIdLst>
  <p:notesMasterIdLst>
    <p:notesMasterId r:id="rId20"/>
  </p:notesMasterIdLst>
  <p:handoutMasterIdLst>
    <p:handoutMasterId r:id="rId21"/>
  </p:handoutMasterIdLst>
  <p:sldIdLst>
    <p:sldId id="332" r:id="rId7"/>
    <p:sldId id="335" r:id="rId8"/>
    <p:sldId id="336" r:id="rId9"/>
    <p:sldId id="337" r:id="rId10"/>
    <p:sldId id="340" r:id="rId11"/>
    <p:sldId id="342" r:id="rId12"/>
    <p:sldId id="339" r:id="rId13"/>
    <p:sldId id="343" r:id="rId14"/>
    <p:sldId id="341" r:id="rId15"/>
    <p:sldId id="338" r:id="rId16"/>
    <p:sldId id="344" r:id="rId17"/>
    <p:sldId id="345" r:id="rId18"/>
    <p:sldId id="333" r:id="rId1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CEB"/>
    <a:srgbClr val="7D878C"/>
    <a:srgbClr val="002B49"/>
    <a:srgbClr val="00C1DE"/>
    <a:srgbClr val="0091BD"/>
    <a:srgbClr val="95D600"/>
    <a:srgbClr val="FF6B00"/>
    <a:srgbClr val="FFC600"/>
    <a:srgbClr val="FF6900"/>
    <a:srgbClr val="93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808143-3B13-47AE-949D-D05CD6F98AEC}" v="28" dt="2019-07-05T12:48:58.420"/>
  </p1510:revLst>
</p1510:revInfo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277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12/11/2020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6274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33462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Show a speaker if you have access to one, you could play some music so the Learners can see the cone moving.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322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Learners if they remember what a module is?</a:t>
            </a:r>
          </a:p>
          <a:p>
            <a:r>
              <a:rPr lang="en-GB" dirty="0"/>
              <a:t>Can name any other modules, import time, import random etc.</a:t>
            </a:r>
          </a:p>
          <a:p>
            <a:r>
              <a:rPr lang="en-GB" dirty="0"/>
              <a:t>Learners complete first activity and set up speech.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3178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Set up the speaker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511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how,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13255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each of the following, you could ask the Learners to demonstrate what the speech will sound like, speaking high or low, with a tense voice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3718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4666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try out different speech settings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33358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complete the second part of the Activity Sheet.</a:t>
            </a:r>
          </a:p>
          <a:p>
            <a:r>
              <a:rPr lang="en-GB" dirty="0"/>
              <a:t>Learners can perform and judge or try out the programs as part of the lesson.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6354E-6974-4833-AB87-3220A0835E8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58548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D848DF0-097D-4560-9447-592EE2B1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7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7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726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237785"/>
            <a:ext cx="11180867" cy="45952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5950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>
          <a:xfrm>
            <a:off x="6339947" y="2361951"/>
            <a:ext cx="5332941" cy="360574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998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571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>
            <a:extLst>
              <a:ext uri="{FF2B5EF4-FFF2-40B4-BE49-F238E27FC236}">
                <a16:creationId xmlns:a16="http://schemas.microsoft.com/office/drawing/2014/main" id="{53D234CD-759F-4F63-8BAE-5EF83F4A80C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285B74-8217-47D6-B1F9-41EF843750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DA9028-E80A-4D10-A238-5C9D085698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Clr>
                <a:schemeClr val="accent1"/>
              </a:buClr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2294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2"/>
            <a:ext cx="8256853" cy="408642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7026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92125" y="1746250"/>
            <a:ext cx="8335964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1982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5299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472388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47571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6132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7E5033D9-3668-4017-A592-1CF34695B2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5C7479-AFA1-44A4-A0E2-206B7FC5D4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-948607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81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for Full Width 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739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AECFDFC3-E8F8-4A3B-A7B5-C494553698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5593C93C-1E5D-4C19-8510-510953C83CCF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EA66-8035-4072-B874-ABE710416A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7182" y="6432905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705691CA-1385-4202-BB32-7980FD0D4BC4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C7212D-F60C-4C2D-A508-E9F1C351B1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4791" y="536644"/>
            <a:ext cx="440372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Danke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Merci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谢谢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ありがとう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Gracias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Kiitos</a:t>
            </a:r>
            <a:endParaRPr kumimoji="0" lang="en-US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cs typeface="+mn-cs"/>
              </a:rPr>
              <a:t>감사합니다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Mangal" panose="02040503050203030202" pitchFamily="18" charset="0"/>
              </a:rPr>
              <a:t>धन्यवाद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t>תודה</a:t>
            </a:r>
            <a:endParaRPr kumimoji="0" lang="hi-i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Mangal" panose="02040503050203030202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5F482-A1DF-47CF-A799-587634BE9938}"/>
              </a:ext>
            </a:extLst>
          </p:cNvPr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4530B3-2C71-47A4-BAB2-78A35EAF1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2271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746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EF865F52-F038-9143-B10F-EC315F327B49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23CA994-01FB-B24C-A927-7E3417958BAD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728663" y="4800600"/>
            <a:ext cx="5432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</a:br>
            <a:r>
              <a:rPr kumimoji="0" lang="en-US" altLang="x-none" sz="12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www.arm.com</a:t>
            </a:r>
            <a:r>
              <a:rPr kumimoji="0" lang="en-US" altLang="x-none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/company/policies/trademarks</a:t>
            </a: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t>© 2018 Arm Limited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9EDFC-9DD0-4ADC-9DE6-C6516087E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0962" y="3123385"/>
            <a:ext cx="4201604" cy="61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47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BF7399-A5A6-45BA-979D-565957665B70}"/>
              </a:ext>
            </a:extLst>
          </p:cNvPr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ADA842-6E77-49F5-886C-490811425F6D}"/>
              </a:ext>
            </a:extLst>
          </p:cNvPr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ED0DA2-9043-4185-9741-3FE41800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/>
              </a:buClr>
              <a:buFont typeface="Arial" charset="0"/>
              <a:buChar char="•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0115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25C61611-3300-41F4-84AB-94B0AEB16E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49E85A-37F4-4B10-9CEF-826A132638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58EDEA1-0DE3-4FC1-BD43-3AA9652E3E3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9339E2-6786-4585-B68E-B160A16B52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B2A1FB-5F08-4983-827C-7406A849E900}"/>
              </a:ext>
            </a:extLst>
          </p:cNvPr>
          <p:cNvSpPr/>
          <p:nvPr userDrawn="1"/>
        </p:nvSpPr>
        <p:spPr>
          <a:xfrm>
            <a:off x="3413126" y="4835525"/>
            <a:ext cx="3828922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4BEA0D-7E19-4ECC-A868-BDD295C3C5AD}"/>
              </a:ext>
            </a:extLst>
          </p:cNvPr>
          <p:cNvSpPr/>
          <p:nvPr userDrawn="1"/>
        </p:nvSpPr>
        <p:spPr>
          <a:xfrm rot="5400000">
            <a:off x="9135998" y="3897249"/>
            <a:ext cx="955675" cy="474357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52877D-AFFE-4F87-98A7-0F60ACE3A468}"/>
              </a:ext>
            </a:extLst>
          </p:cNvPr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BE22F3-8447-4280-A964-8A2DE5DCE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pic>
        <p:nvPicPr>
          <p:cNvPr id="29" name="Picture 16">
            <a:extLst>
              <a:ext uri="{FF2B5EF4-FFF2-40B4-BE49-F238E27FC236}">
                <a16:creationId xmlns:a16="http://schemas.microsoft.com/office/drawing/2014/main" id="{DF830758-099E-403E-BA65-CFA5270CF8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06500"/>
            <a:ext cx="22399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4">
            <a:extLst>
              <a:ext uri="{FF2B5EF4-FFF2-40B4-BE49-F238E27FC236}">
                <a16:creationId xmlns:a16="http://schemas.microsoft.com/office/drawing/2014/main" id="{1F8231B9-154D-4155-9D0E-202BE47E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426906" y="5958086"/>
            <a:ext cx="4264272" cy="295077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 Name</a:t>
            </a:r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426906" y="6267966"/>
            <a:ext cx="4264272" cy="30110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5694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012829B4-F003-443D-BAAD-D767D760765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marR="0" lvl="1" indent="0" algn="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marL="0" indent="0" algn="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9C5097-7251-45E1-B2AF-B137762C7D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4863" y="1731920"/>
            <a:ext cx="4040830" cy="58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34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E11C1B9F-CF01-4B19-871A-0E835AC19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B52B8-B955-4011-BA1B-3F562C2B9721}"/>
              </a:ext>
            </a:extLst>
          </p:cNvPr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C667FE-5F49-4902-BA4E-5F42CE73BF8F}"/>
              </a:ext>
            </a:extLst>
          </p:cNvPr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header if needed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1E5EE6-EC60-4F36-8250-F6D27EEE1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817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5B8B71E0-69B2-4405-92A4-A8D4317D9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01617F-3437-4EA0-9F3A-35641BDCD476}"/>
              </a:ext>
            </a:extLst>
          </p:cNvPr>
          <p:cNvSpPr/>
          <p:nvPr userDrawn="1"/>
        </p:nvSpPr>
        <p:spPr>
          <a:xfrm>
            <a:off x="2473325" y="5788025"/>
            <a:ext cx="5715000" cy="957263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3C7CB8-D0ED-4CBB-A14C-0F5A992AEC32}"/>
              </a:ext>
            </a:extLst>
          </p:cNvPr>
          <p:cNvSpPr/>
          <p:nvPr userDrawn="1"/>
        </p:nvSpPr>
        <p:spPr>
          <a:xfrm rot="5400000">
            <a:off x="8668545" y="3399631"/>
            <a:ext cx="950912" cy="382587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58DA-6FE5-4EAB-9430-95208E73E3F5}"/>
              </a:ext>
            </a:extLst>
          </p:cNvPr>
          <p:cNvSpPr/>
          <p:nvPr userDrawn="1"/>
        </p:nvSpPr>
        <p:spPr>
          <a:xfrm rot="5400000">
            <a:off x="8661400" y="-395287"/>
            <a:ext cx="2852737" cy="3798888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FCF160-BBA0-4263-8872-2E8BE7E832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012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Divider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80CE8D38-A1A3-42B2-A2B4-D2CAD399E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895B2B-A497-48E9-ADEB-D02F00658322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602E1-3D6F-4250-94C4-9D35DC940925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F608C9-DD55-416C-933C-355A9DCB6145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B99F94-93C6-4007-A4D0-E71FCE85B9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02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C76D8CDB-659F-4586-B25C-B4DE95CC4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C067D-A19A-479C-9DB4-AD81E6604607}"/>
              </a:ext>
            </a:extLst>
          </p:cNvPr>
          <p:cNvSpPr/>
          <p:nvPr userDrawn="1"/>
        </p:nvSpPr>
        <p:spPr>
          <a:xfrm>
            <a:off x="2473325" y="4838700"/>
            <a:ext cx="5715000" cy="955675"/>
          </a:xfrm>
          <a:prstGeom prst="rect">
            <a:avLst/>
          </a:prstGeom>
          <a:solidFill>
            <a:srgbClr val="FFC60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ACF3F-3E27-461E-9EDA-788397E79711}"/>
              </a:ext>
            </a:extLst>
          </p:cNvPr>
          <p:cNvSpPr/>
          <p:nvPr userDrawn="1"/>
        </p:nvSpPr>
        <p:spPr>
          <a:xfrm rot="5400000">
            <a:off x="8189913" y="1981200"/>
            <a:ext cx="2865438" cy="2859087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FA392-092A-4708-90F0-75F695B65C9A}"/>
              </a:ext>
            </a:extLst>
          </p:cNvPr>
          <p:cNvSpPr/>
          <p:nvPr userDrawn="1"/>
        </p:nvSpPr>
        <p:spPr>
          <a:xfrm rot="5400000">
            <a:off x="7238207" y="70644"/>
            <a:ext cx="952500" cy="2865437"/>
          </a:xfrm>
          <a:prstGeom prst="rect">
            <a:avLst/>
          </a:prstGeom>
          <a:solidFill>
            <a:srgbClr val="FF6900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6" y="2191911"/>
            <a:ext cx="7747119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84816" y="3130310"/>
            <a:ext cx="6858000" cy="1033463"/>
          </a:xfrm>
        </p:spPr>
        <p:txBody>
          <a:bodyPr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if needed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602A8C-9823-4809-982C-93956DD56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2544" y="6335650"/>
            <a:ext cx="2732051" cy="3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98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ith TOP leve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505619" y="1248319"/>
            <a:ext cx="11180762" cy="4361361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/>
            </a:lvl1pPr>
            <a:lvl2pPr marL="67278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679495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5C44994-EE29-4E68-942C-33DEE4CDA4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9155113" y="6416914"/>
            <a:ext cx="2904881" cy="349690"/>
          </a:xfrm>
          <a:prstGeom prst="rect">
            <a:avLst/>
          </a:prstGeom>
        </p:spPr>
      </p:pic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 flipH="1">
            <a:off x="1485798" y="6347664"/>
            <a:ext cx="1092031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fld id="{2682C2D1-8EA8-E748-B66F-74D4D53CF8F8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" panose="020F0502020204030203" pitchFamily="34" charset="0"/>
                <a:ea typeface="ＭＳ Ｐゴシック" charset="-128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charset="0"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" panose="020F0502020204030203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AB6087-5F79-4BE7-942A-42714288F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" panose="020F0502020204030203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26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2" r:id="rId1"/>
    <p:sldLayoutId id="2147485513" r:id="rId2"/>
    <p:sldLayoutId id="2147485514" r:id="rId3"/>
    <p:sldLayoutId id="2147485515" r:id="rId4"/>
    <p:sldLayoutId id="2147485516" r:id="rId5"/>
    <p:sldLayoutId id="2147485517" r:id="rId6"/>
    <p:sldLayoutId id="2147485518" r:id="rId7"/>
    <p:sldLayoutId id="2147485519" r:id="rId8"/>
    <p:sldLayoutId id="2147485520" r:id="rId9"/>
    <p:sldLayoutId id="2147485521" r:id="rId10"/>
    <p:sldLayoutId id="2147485522" r:id="rId11"/>
    <p:sldLayoutId id="2147485523" r:id="rId12"/>
    <p:sldLayoutId id="2147485524" r:id="rId13"/>
    <p:sldLayoutId id="2147485525" r:id="rId14"/>
    <p:sldLayoutId id="2147485526" r:id="rId15"/>
    <p:sldLayoutId id="2147485527" r:id="rId16"/>
    <p:sldLayoutId id="2147485528" r:id="rId17"/>
    <p:sldLayoutId id="2147485529" r:id="rId18"/>
    <p:sldLayoutId id="2147485530" r:id="rId19"/>
    <p:sldLayoutId id="2147485531" r:id="rId20"/>
    <p:sldLayoutId id="2147485532" r:id="rId21"/>
    <p:sldLayoutId id="2147485533" r:id="rId22"/>
    <p:sldLayoutId id="2147485534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Lato" panose="020F0502020204030203" pitchFamily="34" charset="0"/>
          <a:ea typeface="ＭＳ Ｐゴシック" charset="0"/>
          <a:cs typeface="Lato" panose="020F0502020204030203" pitchFamily="34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Lato" panose="020F0502020204030203" pitchFamily="34" charset="0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7396866" y="1484409"/>
            <a:ext cx="4264272" cy="432881"/>
          </a:xfrm>
        </p:spPr>
        <p:txBody>
          <a:bodyPr/>
          <a:lstStyle/>
          <a:p>
            <a:pPr marL="0" indent="0">
              <a:buNone/>
            </a:pPr>
            <a:r>
              <a:rPr lang="en-US" sz="2400"/>
              <a:t>Lesson 8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Making the micro:bit speak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012B5F-0637-4CE5-B949-1A777FCF8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517" y="5938981"/>
            <a:ext cx="4280971" cy="6227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778E3-1EC5-4C12-98D1-96E0668B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</a:t>
            </a:r>
            <a:r>
              <a:rPr lang="en-GB" dirty="0" err="1"/>
              <a:t>micro:bit</a:t>
            </a:r>
            <a:r>
              <a:rPr lang="en-GB" dirty="0"/>
              <a:t>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81BD8-0F5B-4C1E-9FF7-A6FD601C8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GB" dirty="0">
                <a:latin typeface="Lato" panose="020F0502020204030203" pitchFamily="34" charset="0"/>
              </a:rPr>
              <a:t>Complete the activities:</a:t>
            </a:r>
          </a:p>
          <a:p>
            <a:pPr lvl="0"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Write a program so that your micro:bit reads out your favourite poem or a short story</a:t>
            </a:r>
          </a:p>
          <a:p>
            <a:pPr lvl="0"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Create a song lyric quiz where your micro:bit reads out a single line from a song. Other learners then have a few seconds to guess what it is and write it down.  You can automate the quiz by using 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sleep()</a:t>
            </a:r>
            <a:r>
              <a:rPr lang="en-GB" dirty="0">
                <a:latin typeface="Lato" panose="020F0502020204030203" pitchFamily="34" charset="0"/>
                <a:cs typeface="Courier New" panose="02070309020205020404" pitchFamily="49" charset="0"/>
              </a:rPr>
              <a:t> </a:t>
            </a:r>
            <a:r>
              <a:rPr lang="en-GB" dirty="0">
                <a:latin typeface="Lato" panose="020F0502020204030203" pitchFamily="34" charset="0"/>
              </a:rPr>
              <a:t>function.  Use the example code in the Activity Sheet as a starting point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Lato" panose="020F0502020204030203" pitchFamily="34" charset="0"/>
              </a:rPr>
              <a:t>Use the musical notes from Lesson 6 and combine them with the speech to perform a song.  Use the example code in the Activity Sheet as a starting point</a:t>
            </a:r>
          </a:p>
        </p:txBody>
      </p:sp>
    </p:spTree>
    <p:extLst>
      <p:ext uri="{BB962C8B-B14F-4D97-AF65-F5344CB8AC3E}">
        <p14:creationId xmlns:p14="http://schemas.microsoft.com/office/powerpoint/2010/main" val="1041987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GB" dirty="0"/>
              <a:t>The musical performance must have: 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Music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Speech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7504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778E3-1EC5-4C12-98D1-96E0668B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Pro-tip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81BD8-0F5B-4C1E-9FF7-A6FD601C8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566" y="1131398"/>
            <a:ext cx="11180867" cy="459520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Try and make use of 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rest</a:t>
            </a:r>
            <a:r>
              <a:rPr lang="en-GB" dirty="0"/>
              <a:t> code as this adds pauses to your melody and will improve the overall feel of the music that you have created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9721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259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91CF7-99B0-4E55-AB7F-A2DA4EB6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Lesson Will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BD0FF-6D05-4BC0-9EA3-0D47881FB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</a:pPr>
            <a:r>
              <a:rPr lang="en-GB" dirty="0"/>
              <a:t>Recap how a speaker works and what </a:t>
            </a:r>
            <a:r>
              <a:rPr lang="en-GB" b="1" dirty="0">
                <a:solidFill>
                  <a:srgbClr val="002B49"/>
                </a:solidFill>
              </a:rPr>
              <a:t>modules </a:t>
            </a:r>
            <a:r>
              <a:rPr lang="en-GB" dirty="0"/>
              <a:t>are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Know how the micro:bit produces speech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Program the micro:bit to speak</a:t>
            </a:r>
          </a:p>
          <a:p>
            <a:pPr>
              <a:spcBef>
                <a:spcPts val="1200"/>
              </a:spcBef>
            </a:pPr>
            <a:r>
              <a:rPr lang="en-GB" dirty="0"/>
              <a:t>Edit the quality of the speech</a:t>
            </a:r>
          </a:p>
          <a:p>
            <a:pPr>
              <a:spcBef>
                <a:spcPts val="1200"/>
              </a:spcBef>
            </a:pPr>
            <a:r>
              <a:rPr lang="en-GB" dirty="0"/>
              <a:t>Create a musical performance</a:t>
            </a:r>
          </a:p>
        </p:txBody>
      </p:sp>
    </p:spTree>
    <p:extLst>
      <p:ext uri="{BB962C8B-B14F-4D97-AF65-F5344CB8AC3E}">
        <p14:creationId xmlns:p14="http://schemas.microsoft.com/office/powerpoint/2010/main" val="418043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007A-8CE8-4CB6-901F-8597C656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a Speaker Works 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40CC-6DB4-4FED-831E-88D5C3CC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354015"/>
            <a:ext cx="5398721" cy="447897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A speaker produces sound by moving the air around it to create a sound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The magnet B is controlled by the current C which is sent along the positive wire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The magnet can either push or pull the cone A, which moves the air around it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/>
                </a:solidFill>
              </a:rPr>
              <a:t>Your ears hear these changes and interpret them as sounds, noise, talking or music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C62FD4-149D-42FB-ACA8-79CAA5576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385" y="1596001"/>
            <a:ext cx="4950070" cy="366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83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007A-8CE8-4CB6-901F-8597C656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Modules 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40CC-6DB4-4FED-831E-88D5C3CC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37785"/>
            <a:ext cx="10994022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This program uses a Module – these are libraries of code that offer additional functions to the Python programming language.</a:t>
            </a:r>
          </a:p>
          <a:p>
            <a:pPr>
              <a:spcBef>
                <a:spcPts val="1200"/>
              </a:spcBef>
            </a:pPr>
            <a:r>
              <a:rPr lang="en-GB" dirty="0"/>
              <a:t>This lesson will use the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speech</a:t>
            </a:r>
            <a:r>
              <a:rPr lang="en-GB" dirty="0"/>
              <a:t> module</a:t>
            </a:r>
          </a:p>
          <a:p>
            <a:pPr>
              <a:spcBef>
                <a:spcPts val="1200"/>
              </a:spcBef>
            </a:pPr>
            <a:r>
              <a:rPr lang="en-GB" dirty="0"/>
              <a:t>Do you remember how to use a module?</a:t>
            </a:r>
          </a:p>
          <a:p>
            <a:pPr>
              <a:spcBef>
                <a:spcPts val="1200"/>
              </a:spcBef>
            </a:pPr>
            <a:endParaRPr lang="en-GB" dirty="0"/>
          </a:p>
          <a:p>
            <a:pPr marL="512763" lvl="2" indent="0">
              <a:spcBef>
                <a:spcPts val="1200"/>
              </a:spcBef>
              <a:buNone/>
            </a:pPr>
            <a:b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  <a:b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import speech</a:t>
            </a:r>
            <a:b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speech.say</a:t>
            </a: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("Hello, World")</a:t>
            </a:r>
          </a:p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980389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007A-8CE8-4CB6-901F-8597C656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Speaker Set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40CC-6DB4-4FED-831E-88D5C3CC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6" y="1237785"/>
            <a:ext cx="6445006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micro:bit can produce music</a:t>
            </a:r>
          </a:p>
          <a:p>
            <a:pPr>
              <a:spcBef>
                <a:spcPts val="1200"/>
              </a:spcBef>
            </a:pPr>
            <a:r>
              <a:rPr lang="en-GB" dirty="0"/>
              <a:t>But it needs a speaker or headphones</a:t>
            </a:r>
          </a:p>
          <a:p>
            <a:pPr>
              <a:spcBef>
                <a:spcPts val="1200"/>
              </a:spcBef>
            </a:pPr>
            <a:r>
              <a:rPr lang="en-GB" dirty="0"/>
              <a:t>Use the crocodile clips to wire up as shown in the diagram</a:t>
            </a:r>
          </a:p>
          <a:p>
            <a:pPr>
              <a:spcBef>
                <a:spcPts val="1200"/>
              </a:spcBef>
            </a:pPr>
            <a:r>
              <a:rPr lang="en-GB" dirty="0"/>
              <a:t>The wire on the far left sends the signals to the jack on your speaker cable and controls the cone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181F0-0FBA-4595-BCC1-F13C28DFB0D5}"/>
              </a:ext>
            </a:extLst>
          </p:cNvPr>
          <p:cNvPicPr/>
          <p:nvPr/>
        </p:nvPicPr>
        <p:blipFill rotWithShape="1">
          <a:blip r:embed="rId3"/>
          <a:srcRect l="3667" t="20543" r="76222" b="25136"/>
          <a:stretch/>
        </p:blipFill>
        <p:spPr bwMode="auto">
          <a:xfrm>
            <a:off x="6860457" y="528135"/>
            <a:ext cx="4812431" cy="58017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1053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007A-8CE8-4CB6-901F-8597C656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Does the </a:t>
            </a:r>
            <a:r>
              <a:rPr lang="en-GB" dirty="0" err="1"/>
              <a:t>micro:bit</a:t>
            </a:r>
            <a:r>
              <a:rPr lang="en-GB" dirty="0"/>
              <a:t> Produce Speech?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40CC-6DB4-4FED-831E-88D5C3CC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131398"/>
            <a:ext cx="6961298" cy="459520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The micro:bit uses an old </a:t>
            </a:r>
            <a:r>
              <a:rPr lang="en-GB" b="1" dirty="0">
                <a:solidFill>
                  <a:srgbClr val="002B49"/>
                </a:solidFill>
              </a:rPr>
              <a:t>text to speech (TTS) </a:t>
            </a:r>
            <a:r>
              <a:rPr lang="en-GB" dirty="0"/>
              <a:t>program called SAM (Software Automated Mouth)</a:t>
            </a:r>
          </a:p>
          <a:p>
            <a:pPr>
              <a:spcBef>
                <a:spcPts val="1200"/>
              </a:spcBef>
            </a:pPr>
            <a:r>
              <a:rPr lang="en-GB" dirty="0"/>
              <a:t>This was originally released in 1982 for the Commodore 64</a:t>
            </a:r>
          </a:p>
          <a:p>
            <a:pPr>
              <a:spcBef>
                <a:spcPts val="1200"/>
              </a:spcBef>
            </a:pPr>
            <a:r>
              <a:rPr lang="en-GB" dirty="0"/>
              <a:t>Sebastian Macke is responsible for bringing it to the micro:bit</a:t>
            </a:r>
          </a:p>
          <a:p>
            <a:pPr>
              <a:spcBef>
                <a:spcPts val="1200"/>
              </a:spcBef>
            </a:pPr>
            <a:r>
              <a:rPr lang="en-GB" dirty="0"/>
              <a:t>The program uses  a Text to </a:t>
            </a:r>
            <a:r>
              <a:rPr lang="en-GB" b="1" dirty="0">
                <a:solidFill>
                  <a:srgbClr val="002B49"/>
                </a:solidFill>
              </a:rPr>
              <a:t>Phoneme </a:t>
            </a:r>
            <a:r>
              <a:rPr lang="en-GB" dirty="0"/>
              <a:t>converter to convert the text into the sounds that it makes, for example Feet is FEE EE TU</a:t>
            </a:r>
          </a:p>
          <a:p>
            <a:pPr>
              <a:spcBef>
                <a:spcPts val="1200"/>
              </a:spcBef>
            </a:pPr>
            <a:r>
              <a:rPr lang="en-GB" dirty="0"/>
              <a:t>Then another program, Phoneme to Speech, converts them into audible sounds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F833ED-6EB7-485E-9CFA-3424F42368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83" t="20930" r="61105" b="14497"/>
          <a:stretch/>
        </p:blipFill>
        <p:spPr>
          <a:xfrm>
            <a:off x="8601738" y="1321185"/>
            <a:ext cx="2732569" cy="442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2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73E1-8849-4E60-BE88-CDFAA1284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the Speech Sound Better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ADABB-57C8-43B0-BDED-9710126DD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968" y="1237785"/>
            <a:ext cx="11304024" cy="4595203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GB" dirty="0"/>
              <a:t>There are four areas that can be adjusted to make the speech sound different: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Pitch – how high or low the voice sounds (0 = high, 255 = low)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Speed – how quickly the device talks (0 = to fast, 255 = very slow)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Mouth – how well the words are enunciated (0 = ventriloquist, 255 = Shakespearean actor!)</a:t>
            </a:r>
          </a:p>
          <a:p>
            <a:pPr lvl="0">
              <a:spcBef>
                <a:spcPts val="1200"/>
              </a:spcBef>
            </a:pPr>
            <a:r>
              <a:rPr lang="en-GB" dirty="0"/>
              <a:t>Throat – how relaxed or tense the voice is (0 = very tense, 255 = calm)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690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73E1-8849-4E60-BE88-CDFAA1284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Try some of these: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D39594-53E4-4FA8-A5AE-AE6A24344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231540"/>
              </p:ext>
            </p:extLst>
          </p:nvPr>
        </p:nvGraphicFramePr>
        <p:xfrm>
          <a:off x="1140541" y="1647900"/>
          <a:ext cx="9586453" cy="3200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2477">
                  <a:extLst>
                    <a:ext uri="{9D8B030D-6E8A-4147-A177-3AD203B41FA5}">
                      <a16:colId xmlns:a16="http://schemas.microsoft.com/office/drawing/2014/main" val="3092789754"/>
                    </a:ext>
                  </a:extLst>
                </a:gridCol>
                <a:gridCol w="1718494">
                  <a:extLst>
                    <a:ext uri="{9D8B030D-6E8A-4147-A177-3AD203B41FA5}">
                      <a16:colId xmlns:a16="http://schemas.microsoft.com/office/drawing/2014/main" val="1885598597"/>
                    </a:ext>
                  </a:extLst>
                </a:gridCol>
                <a:gridCol w="1718494">
                  <a:extLst>
                    <a:ext uri="{9D8B030D-6E8A-4147-A177-3AD203B41FA5}">
                      <a16:colId xmlns:a16="http://schemas.microsoft.com/office/drawing/2014/main" val="1422412451"/>
                    </a:ext>
                  </a:extLst>
                </a:gridCol>
                <a:gridCol w="1718494">
                  <a:extLst>
                    <a:ext uri="{9D8B030D-6E8A-4147-A177-3AD203B41FA5}">
                      <a16:colId xmlns:a16="http://schemas.microsoft.com/office/drawing/2014/main" val="1207153749"/>
                    </a:ext>
                  </a:extLst>
                </a:gridCol>
                <a:gridCol w="1718494">
                  <a:extLst>
                    <a:ext uri="{9D8B030D-6E8A-4147-A177-3AD203B41FA5}">
                      <a16:colId xmlns:a16="http://schemas.microsoft.com/office/drawing/2014/main" val="2040418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Description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87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Speed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87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Pitch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87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Throat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87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Mouth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87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1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Elf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C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4434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Little Robot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C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7515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Stuffy Guy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C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045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Little Old Lady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C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39521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Extra-terrestrial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C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785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Lato" panose="020F0502020204030203" pitchFamily="34" charset="0"/>
                        </a:rPr>
                        <a:t>SAM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C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Lato" panose="020F0502020204030203" pitchFamily="34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9224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046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73E1-8849-4E60-BE88-CDFAA1284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the Speech Sound Better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ADABB-57C8-43B0-BDED-9710126DD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125" y="1257449"/>
            <a:ext cx="11304024" cy="459520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Adapt the program to make the sound better:</a:t>
            </a:r>
          </a:p>
          <a:p>
            <a:pPr marL="0" indent="0">
              <a:buNone/>
            </a:pPr>
            <a:endParaRPr lang="en-GB" dirty="0"/>
          </a:p>
          <a:p>
            <a:pPr marL="238443" lvl="1" indent="0"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from microbit import *</a:t>
            </a:r>
          </a:p>
          <a:p>
            <a:pPr marL="238443" lvl="1" indent="0">
              <a:buNone/>
            </a:pPr>
            <a:endParaRPr lang="en-GB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38443" lvl="1" indent="0"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import speech</a:t>
            </a:r>
          </a:p>
          <a:p>
            <a:pPr marL="238443" lvl="1" indent="0">
              <a:buNone/>
            </a:pPr>
            <a:endParaRPr lang="en-GB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38443" lvl="1" indent="0">
              <a:buNone/>
            </a:pP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speech.say("How are you?", speed=110, pitch=100, throat=100, mouth=200)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1237886"/>
      </p:ext>
    </p:extLst>
  </p:cSld>
  <p:clrMapOvr>
    <a:masterClrMapping/>
  </p:clrMapOvr>
</p:sld>
</file>

<file path=ppt/theme/theme1.xml><?xml version="1.0" encoding="utf-8"?>
<a:theme xmlns:a="http://schemas.openxmlformats.org/drawingml/2006/main" name="1_Arm_PPT_Public">
  <a:themeElements>
    <a:clrScheme name="arm">
      <a:dk1>
        <a:sysClr val="windowText" lastClr="000000"/>
      </a:dk1>
      <a:lt1>
        <a:sysClr val="window" lastClr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lide deck template" id="{EBD0F82C-B29A-419D-9CAF-EE093087092D}" vid="{2C60A0D2-D733-4FD8-9890-1E1CFEC488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RM Document" ma:contentTypeID="0x0101005C6975769EB1684CAB07571CAE07A11B0100BC81FA0C64ACC243A77959D9266C7751" ma:contentTypeVersion="27" ma:contentTypeDescription="" ma:contentTypeScope="" ma:versionID="c3d44a507a30e34bb56df6cb41b0e970">
  <xsd:schema xmlns:xsd="http://www.w3.org/2001/XMLSchema" xmlns:xs="http://www.w3.org/2001/XMLSchema" xmlns:p="http://schemas.microsoft.com/office/2006/metadata/properties" xmlns:ns1="http://schemas.microsoft.com/sharepoint/v3" xmlns:ns2="f2ad5090-61a8-4b8c-ab70-68f4ff4d1933" xmlns:ns3="http://schemas.microsoft.com/sharepoint/v3/fields" xmlns:ns4="c0950e01-db07-4e41-9c32-b7a8e9fccc9b" targetNamespace="http://schemas.microsoft.com/office/2006/metadata/properties" ma:root="true" ma:fieldsID="d6365f768a9cf65e3d0aaa644537f94f" ns1:_="" ns2:_="" ns3:_="" ns4:_="">
    <xsd:import namespace="http://schemas.microsoft.com/sharepoint/v3"/>
    <xsd:import namespace="f2ad5090-61a8-4b8c-ab70-68f4ff4d1933"/>
    <xsd:import namespace="http://schemas.microsoft.com/sharepoint/v3/fields"/>
    <xsd:import namespace="c0950e01-db07-4e41-9c32-b7a8e9fccc9b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2:Document_x0020_Author" minOccurs="0"/>
                <xsd:element ref="ns3:_Status"/>
                <xsd:element ref="ns2:Document_x0020_Confidentiality"/>
                <xsd:element ref="ns2:_dlc_DocId" minOccurs="0"/>
                <xsd:element ref="ns2:_dlc_DocIdUrl" minOccurs="0"/>
                <xsd:element ref="ns2:_dlc_DocIdPersistId" minOccurs="0"/>
                <xsd:element ref="ns2:ARM_x0020_Legacy_x0020_ID" minOccurs="0"/>
                <xsd:element ref="ns2:Current_x0020_Version" minOccurs="0"/>
                <xsd:element ref="ns2:j60c3ced31bb40378c6254d49035d966" minOccurs="0"/>
                <xsd:element ref="ns2:TaxCatchAll" minOccurs="0"/>
                <xsd:element ref="ns2:TaxCatchAllLabel" minOccurs="0"/>
                <xsd:element ref="ns4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2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Document_x0020_Author" ma:index="3" nillable="true" ma:displayName="Document Author" ma:list="UserInfo" ma:SharePointGroup="0" ma:internalName="Document_x0020_Auth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ment_x0020_Confidentiality" ma:index="5" ma:displayName="Document Confidentiality" ma:default="Confidential" ma:format="Dropdown" ma:internalName="Document_x0020_Confidentiality">
      <xsd:simpleType>
        <xsd:restriction base="dms:Choice">
          <xsd:enumeration value="Secret"/>
          <xsd:enumeration value="Confidential-Restricted"/>
          <xsd:enumeration value="Confidential"/>
          <xsd:enumeration value="Non-Confidential"/>
          <xsd:enumeration value="Personal"/>
        </xsd:restriction>
      </xsd:simpleType>
    </xsd:element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M_x0020_Legacy_x0020_ID" ma:index="16" nillable="true" ma:displayName="ARM Legacy ID" ma:internalName="ARM_x0020_Legacy_x0020_ID">
      <xsd:simpleType>
        <xsd:restriction base="dms:Text">
          <xsd:maxLength value="255"/>
        </xsd:restriction>
      </xsd:simpleType>
    </xsd:element>
    <xsd:element name="Current_x0020_Version" ma:index="17" nillable="true" ma:displayName="Current Version" ma:description="The current version number of the file in SharePoint." ma:internalName="Current_x0020_Version" ma:readOnly="false">
      <xsd:simpleType>
        <xsd:restriction base="dms:Text">
          <xsd:maxLength value="255"/>
        </xsd:restriction>
      </xsd:simpleType>
    </xsd:element>
    <xsd:element name="j60c3ced31bb40378c6254d49035d966" ma:index="18" nillable="true" ma:taxonomy="true" ma:internalName="j60c3ced31bb40378c6254d49035d966" ma:taxonomyFieldName="Calendar_x0020_Year" ma:displayName="Calendar Year" ma:readOnly="false" ma:default="7;#2017|58467e81-5d99-44a5-abb5-12a016b65e9e" ma:fieldId="{360c3ced-31bb-4037-8c62-54d49035d966}" ma:sspId="982c6e79-63e2-4d63-9b21-99d1544b0b75" ma:termSetId="c604d99f-773e-49a6-a2c0-6d4bc754112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9" nillable="true" ma:displayName="Taxonomy Catch All Column" ma:hidden="true" ma:list="{a9424fa9-fdb0-43c3-9a79-ae027323b92a}" ma:internalName="TaxCatchAll" ma:showField="CatchAllData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0" nillable="true" ma:displayName="Taxonomy Catch All Column1" ma:hidden="true" ma:list="{a9424fa9-fdb0-43c3-9a79-ae027323b92a}" ma:internalName="TaxCatchAllLabel" ma:readOnly="true" ma:showField="CatchAllDataLabel" ma:web="f2ad5090-61a8-4b8c-ab70-68f4ff4d19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ma:displayName="Status" ma:default="Not Started" ma:internalName="_Status" ma:readOnly="false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950e01-db07-4e41-9c32-b7a8e9fccc9b" elementFormDefault="qualified">
    <xsd:import namespace="http://schemas.microsoft.com/office/2006/documentManagement/types"/>
    <xsd:import namespace="http://schemas.microsoft.com/office/infopath/2007/PartnerControls"/>
    <xsd:element name="Category" ma:index="22" nillable="true" ma:displayName="Category" ma:format="Dropdown" ma:internalName="Category">
      <xsd:simpleType>
        <xsd:restriction base="dms:Choice">
          <xsd:enumeration value="Word Documents - UK"/>
          <xsd:enumeration value="Word Documents - US"/>
          <xsd:enumeration value="Board Presentation Templates"/>
          <xsd:enumeration value="Public Presentation Templates"/>
          <xsd:enumeration value="Private Presentation Templat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6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axOccurs="1" ma:displayName="Status">
          <xsd:simpleType xmlns:xs="http://www.w3.org/2001/XMLSchema">
            <xsd:restriction base="xsd:string">
              <xsd:minLength value="1"/>
            </xsd:restriction>
          </xsd:simpleType>
        </xsd:element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urrent_x0020_Version xmlns="f2ad5090-61a8-4b8c-ab70-68f4ff4d1933">9.0</Current_x0020_Version>
    <Document_x0020_Author xmlns="f2ad5090-61a8-4b8c-ab70-68f4ff4d1933">
      <UserInfo>
        <DisplayName/>
        <AccountId xsi:nil="true"/>
        <AccountType/>
      </UserInfo>
    </Document_x0020_Author>
    <_dlc_DocId xmlns="f2ad5090-61a8-4b8c-ab70-68f4ff4d1933">ARM-ECM-0633231</_dlc_DocId>
    <Document_x0020_Confidentiality xmlns="f2ad5090-61a8-4b8c-ab70-68f4ff4d1933">Confidential-Restricted</Document_x0020_Confidentiality>
    <_dlc_DocIdUrl xmlns="f2ad5090-61a8-4b8c-ab70-68f4ff4d1933">
      <Url>http://teamsites.arm.com/sites/cthub/_layouts/DocIdRedir.aspx?ID=ARM-ECM-0633231</Url>
      <Description>ARM-ECM-0633231</Description>
    </_dlc_DocIdUrl>
    <Category xmlns="c0950e01-db07-4e41-9c32-b7a8e9fccc9b">Private Presentation Templates</Category>
    <ARM_x0020_Legacy_x0020_ID xmlns="f2ad5090-61a8-4b8c-ab70-68f4ff4d1933" xsi:nil="true"/>
    <TaxCatchAll xmlns="f2ad5090-61a8-4b8c-ab70-68f4ff4d1933">
      <Value>7</Value>
      <Value>1</Value>
    </TaxCatchAll>
    <j60c3ced31bb40378c6254d49035d966 xmlns="f2ad5090-61a8-4b8c-ab70-68f4ff4d1933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</TermName>
          <TermId xmlns="http://schemas.microsoft.com/office/infopath/2007/PartnerControls">58467e81-5d99-44a5-abb5-12a016b65e9e</TermId>
        </TermInfo>
      </Terms>
    </j60c3ced31bb40378c6254d49035d966>
    <RoutingRuleDescription xmlns="http://schemas.microsoft.com/sharepoint/v3" xsi:nil="true"/>
    <_Status xmlns="http://schemas.microsoft.com/sharepoint/v3/fields">Not Started</_Status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75509F-A6F5-4147-861D-E4CC99F48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2ad5090-61a8-4b8c-ab70-68f4ff4d1933"/>
    <ds:schemaRef ds:uri="http://schemas.microsoft.com/sharepoint/v3/fields"/>
    <ds:schemaRef ds:uri="c0950e01-db07-4e41-9c32-b7a8e9fccc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7F2E56-8924-419D-99E9-79DB71144E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959113B-7FA4-40AB-AF85-5C5588D4771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B61D4E06-5D3F-4994-A4A7-4BA626FA722D}">
  <ds:schemaRefs>
    <ds:schemaRef ds:uri="http://schemas.microsoft.com/office/infopath/2007/PartnerControls"/>
    <ds:schemaRef ds:uri="c0950e01-db07-4e41-9c32-b7a8e9fccc9b"/>
    <ds:schemaRef ds:uri="http://purl.org/dc/elements/1.1/"/>
    <ds:schemaRef ds:uri="http://schemas.microsoft.com/office/2006/metadata/properties"/>
    <ds:schemaRef ds:uri="f2ad5090-61a8-4b8c-ab70-68f4ff4d1933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Arm_PPT_2017_confidential_restricted</Template>
  <TotalTime>0</TotalTime>
  <Words>784</Words>
  <Application>Microsoft Office PowerPoint</Application>
  <PresentationFormat>Widescreen</PresentationFormat>
  <Paragraphs>112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Courier New</vt:lpstr>
      <vt:lpstr>Lato</vt:lpstr>
      <vt:lpstr>Wingdings</vt:lpstr>
      <vt:lpstr>1_Arm_PPT_Public</vt:lpstr>
      <vt:lpstr>Making the micro:bit speak</vt:lpstr>
      <vt:lpstr>What the Lesson Will Cover</vt:lpstr>
      <vt:lpstr>How a Speaker Works Recap</vt:lpstr>
      <vt:lpstr>Modules Recap</vt:lpstr>
      <vt:lpstr>Speaker Set Up</vt:lpstr>
      <vt:lpstr>How Does the micro:bit Produce Speech?</vt:lpstr>
      <vt:lpstr>Making the Speech Sound Better</vt:lpstr>
      <vt:lpstr>Try some of these:</vt:lpstr>
      <vt:lpstr>Making the Speech Sound Better</vt:lpstr>
      <vt:lpstr>The micro:bit Performance</vt:lpstr>
      <vt:lpstr>Success Criteria </vt:lpstr>
      <vt:lpstr>Pro-tip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ideas for Streetlight </dc:title>
  <dc:subject/>
  <dc:creator/>
  <cp:keywords/>
  <dc:description/>
  <cp:revision>1</cp:revision>
  <dcterms:created xsi:type="dcterms:W3CDTF">2017-09-19T22:21:35Z</dcterms:created>
  <dcterms:modified xsi:type="dcterms:W3CDTF">2020-12-11T10:21:41Z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0x0101005C6975769EB1684CAB07571CAE07A11B0100BC81FA0C64ACC243A77959D9266C7751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