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2">
  <p:sldMasterIdLst>
    <p:sldMasterId id="2147485511" r:id="rId6"/>
  </p:sldMasterIdLst>
  <p:notesMasterIdLst>
    <p:notesMasterId r:id="rId15"/>
  </p:notesMasterIdLst>
  <p:handoutMasterIdLst>
    <p:handoutMasterId r:id="rId16"/>
  </p:handoutMasterIdLst>
  <p:sldIdLst>
    <p:sldId id="350" r:id="rId7"/>
    <p:sldId id="341" r:id="rId8"/>
    <p:sldId id="345" r:id="rId9"/>
    <p:sldId id="351" r:id="rId10"/>
    <p:sldId id="349" r:id="rId11"/>
    <p:sldId id="342" r:id="rId12"/>
    <p:sldId id="343" r:id="rId13"/>
    <p:sldId id="333" r:id="rId1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E41C9A-B023-41FC-9409-F9D13CAB6A16}" v="16" dt="2019-07-06T09:51:20.395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277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37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that the micro:bit has a number of pins, can the students locate them?  Talk over some of the pins and what they do, the GND pin, power pins, input and output pins.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0568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what the program does and what triggers the event, (Button a)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Explain that the </a:t>
            </a:r>
            <a:r>
              <a:rPr lang="en-GB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pin0.write_digital(1) </a:t>
            </a:r>
            <a:r>
              <a:rPr lang="en-GB" sz="1200" b="0" dirty="0">
                <a:latin typeface="Courier New" panose="02070309020205020404" pitchFamily="49" charset="0"/>
                <a:cs typeface="Courier New" panose="02070309020205020404" pitchFamily="49" charset="0"/>
              </a:rPr>
              <a:t>is part of a class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latin typeface="Courier New" panose="02070309020205020404" pitchFamily="49" charset="0"/>
                <a:cs typeface="Courier New" panose="02070309020205020404" pitchFamily="49" charset="0"/>
              </a:rPr>
              <a:t>Learners could also identify the selection – lines 4 and 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latin typeface="Courier New" panose="02070309020205020404" pitchFamily="49" charset="0"/>
                <a:cs typeface="Courier New" panose="02070309020205020404" pitchFamily="49" charset="0"/>
              </a:rPr>
              <a:t>Inputs – line 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latin typeface="Courier New" panose="02070309020205020404" pitchFamily="49" charset="0"/>
                <a:cs typeface="Courier New" panose="02070309020205020404" pitchFamily="49" charset="0"/>
              </a:rPr>
              <a:t>Outputs – lines 3 and 6 </a:t>
            </a:r>
            <a:endParaRPr lang="en-GB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9697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what classes are, can Learners think of other everyday examples of classes? School class, pets, music, cheese,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3095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about the two different legs on an LED, the longer one is the positive leg, the anode and the shorter leg is the negative, the cathode.</a:t>
            </a:r>
          </a:p>
          <a:p>
            <a:r>
              <a:rPr lang="en-GB" dirty="0"/>
              <a:t>It is essential that Learners get these round the correct way otherwise the LED can burn out.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2856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Support Learners where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40809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227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9974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3169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819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99650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4304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4134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4628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564553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473231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1200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6467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187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00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02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7721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72DBBF-627C-4888-BADF-C1CA699A23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9122" y="5951202"/>
            <a:ext cx="4280971" cy="6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16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81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9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27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9DA94536-B74F-4598-A640-8EA12627FF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9011" y="6332524"/>
            <a:ext cx="1115828" cy="3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71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99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219022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18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commons.wikimedia.org/wiki/File:5mm_Red_LED.jpg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A8486B-4BDB-4C88-8234-FCCF110AF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LEDs and Classes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FCCBC9E-1DBD-425E-8FC1-312EF14FA6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418301"/>
          </a:xfrm>
        </p:spPr>
        <p:txBody>
          <a:bodyPr/>
          <a:lstStyle/>
          <a:p>
            <a:r>
              <a:rPr lang="en-GB"/>
              <a:t>Lesson 17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ABBFA0-2B95-4F8B-B87F-FB19892B3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121" y="5951202"/>
            <a:ext cx="4280971" cy="6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95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Recap the role of the micro:bit pins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Know what a </a:t>
            </a:r>
            <a:r>
              <a:rPr lang="en-GB" b="1" dirty="0">
                <a:solidFill>
                  <a:srgbClr val="002B49"/>
                </a:solidFill>
              </a:rPr>
              <a:t>class</a:t>
            </a:r>
            <a:r>
              <a:rPr lang="en-GB" dirty="0"/>
              <a:t> is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Wire up an </a:t>
            </a:r>
            <a:r>
              <a:rPr lang="en-GB" b="1" dirty="0">
                <a:solidFill>
                  <a:srgbClr val="002B49"/>
                </a:solidFill>
              </a:rPr>
              <a:t>LED</a:t>
            </a:r>
          </a:p>
          <a:p>
            <a:pPr>
              <a:spcBef>
                <a:spcPts val="1200"/>
              </a:spcBef>
            </a:pPr>
            <a:r>
              <a:rPr lang="en-GB" dirty="0"/>
              <a:t>Write a program to control the LED</a:t>
            </a:r>
          </a:p>
        </p:txBody>
      </p:sp>
    </p:spTree>
    <p:extLst>
      <p:ext uri="{BB962C8B-B14F-4D97-AF65-F5344CB8AC3E}">
        <p14:creationId xmlns:p14="http://schemas.microsoft.com/office/powerpoint/2010/main" val="62245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471B01E-51A9-46DB-AA43-626768929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5486644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</a:t>
            </a:r>
            <a:r>
              <a:rPr lang="en-GB" b="1" dirty="0">
                <a:solidFill>
                  <a:srgbClr val="002B49"/>
                </a:solidFill>
              </a:rPr>
              <a:t>pins </a:t>
            </a:r>
            <a:r>
              <a:rPr lang="en-GB" dirty="0"/>
              <a:t>enable you to add additional input, outputs and control to your micro:bit and programs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example, you can attach a temperature sensor and write a program to respond to the readings</a:t>
            </a:r>
          </a:p>
          <a:p>
            <a:pPr>
              <a:spcBef>
                <a:spcPts val="1200"/>
              </a:spcBef>
            </a:pPr>
            <a:r>
              <a:rPr lang="en-GB" dirty="0"/>
              <a:t>In this lesson you will use Pin 0 and the GND pin to turn an LED ON and OFF</a:t>
            </a:r>
          </a:p>
          <a:p>
            <a:pPr>
              <a:spcBef>
                <a:spcPts val="1200"/>
              </a:spcBef>
            </a:pPr>
            <a:r>
              <a:rPr lang="en-GB" dirty="0"/>
              <a:t>LED – light emitting diode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D51306-3B4F-4DDA-9E83-7E649F76DC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08696" y="721158"/>
            <a:ext cx="4396153" cy="518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36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Look At the Program First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if button_a.is_pressed():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pin0.write_digital(1)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else: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pin0.write_digital(0</a:t>
            </a:r>
            <a:r>
              <a:rPr lang="en-GB" dirty="0"/>
              <a:t>)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244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0260867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Python</a:t>
            </a:r>
            <a:r>
              <a:rPr lang="en-GB" b="1" dirty="0"/>
              <a:t> </a:t>
            </a:r>
            <a:r>
              <a:rPr lang="en-GB" dirty="0"/>
              <a:t>is an object-oriented programming language (OOP)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Most of the code is implemented using classes 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Programmers use classes to keep related content and things together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is similar to keeping fruit in a fruit bowl – the fruit bowl is a class</a:t>
            </a:r>
            <a:r>
              <a:rPr lang="en-GB" b="1" dirty="0"/>
              <a:t> </a:t>
            </a:r>
            <a:r>
              <a:rPr lang="en-GB" dirty="0"/>
              <a:t>that contains lots of different, but related objects</a:t>
            </a:r>
          </a:p>
          <a:p>
            <a:pPr>
              <a:spcBef>
                <a:spcPts val="1200"/>
              </a:spcBef>
            </a:pPr>
            <a:r>
              <a:rPr lang="en-GB" dirty="0"/>
              <a:t>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pin0.write_digital(1)</a:t>
            </a:r>
            <a:r>
              <a:rPr lang="en-GB" b="1" dirty="0">
                <a:cs typeface="Courier New" panose="02070309020205020404" pitchFamily="49" charset="0"/>
              </a:rPr>
              <a:t> </a:t>
            </a:r>
            <a:r>
              <a:rPr lang="en-GB" dirty="0">
                <a:cs typeface="Courier New" panose="02070309020205020404" pitchFamily="49" charset="0"/>
              </a:rPr>
              <a:t> is part of 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microbit.MicroBitDigitalPin </a:t>
            </a:r>
            <a:r>
              <a:rPr lang="en-GB" dirty="0"/>
              <a:t>class and contains several other pieces of code to control and LED</a:t>
            </a:r>
            <a:endParaRPr lang="en-GB" b="1" dirty="0">
              <a:cs typeface="Courier New" panose="02070309020205020404" pitchFamily="49" charset="0"/>
            </a:endParaRPr>
          </a:p>
          <a:p>
            <a:pPr lvl="0"/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88985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207B9-09D9-46A0-83E2-5312B18BD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Wire Up the LED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56E1A6-6BB4-4547-A4EB-89E9A9385270}"/>
              </a:ext>
            </a:extLst>
          </p:cNvPr>
          <p:cNvGrpSpPr/>
          <p:nvPr/>
        </p:nvGrpSpPr>
        <p:grpSpPr>
          <a:xfrm>
            <a:off x="7422565" y="962025"/>
            <a:ext cx="3133141" cy="4877301"/>
            <a:chOff x="5192712" y="2080260"/>
            <a:chExt cx="1806575" cy="269748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D2A1617-ED87-47A6-A234-55EBECFE31D1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2712" y="2080260"/>
              <a:ext cx="1806575" cy="14979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1A24A91-7036-4FEC-9DCD-093268008BC1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2797" y="3877945"/>
              <a:ext cx="584835" cy="89979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3270518-740A-42C9-B48E-5784EE25BE00}"/>
                </a:ext>
              </a:extLst>
            </p:cNvPr>
            <p:cNvCxnSpPr/>
            <p:nvPr/>
          </p:nvCxnSpPr>
          <p:spPr>
            <a:xfrm>
              <a:off x="5390197" y="3460750"/>
              <a:ext cx="716280" cy="563245"/>
            </a:xfrm>
            <a:prstGeom prst="line">
              <a:avLst/>
            </a:prstGeom>
            <a:ln w="444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8324447-8D0B-4585-9638-C46273EC2F8F}"/>
                </a:ext>
              </a:extLst>
            </p:cNvPr>
            <p:cNvCxnSpPr/>
            <p:nvPr/>
          </p:nvCxnSpPr>
          <p:spPr>
            <a:xfrm flipH="1">
              <a:off x="6216967" y="3457575"/>
              <a:ext cx="552450" cy="521970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FA0122D2-1479-4426-8835-48C8990A5A5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339624" y="2468952"/>
            <a:ext cx="4169460" cy="2403074"/>
          </a:xfrm>
          <a:prstGeom prst="rect">
            <a:avLst/>
          </a:prstGeom>
        </p:spPr>
      </p:pic>
      <p:sp>
        <p:nvSpPr>
          <p:cNvPr id="3" name="Callout: Line 2">
            <a:extLst>
              <a:ext uri="{FF2B5EF4-FFF2-40B4-BE49-F238E27FC236}">
                <a16:creationId xmlns:a16="http://schemas.microsoft.com/office/drawing/2014/main" id="{71753F15-09B1-48F0-9659-38F87D510DF3}"/>
              </a:ext>
            </a:extLst>
          </p:cNvPr>
          <p:cNvSpPr/>
          <p:nvPr/>
        </p:nvSpPr>
        <p:spPr>
          <a:xfrm>
            <a:off x="4790715" y="3382306"/>
            <a:ext cx="1060867" cy="481771"/>
          </a:xfrm>
          <a:prstGeom prst="borderCallout1">
            <a:avLst>
              <a:gd name="adj1" fmla="val 51408"/>
              <a:gd name="adj2" fmla="val -714"/>
              <a:gd name="adj3" fmla="val 180084"/>
              <a:gd name="adj4" fmla="val -73341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9C4E35-DE0C-4ACD-A810-81DCBFF5BA53}"/>
              </a:ext>
            </a:extLst>
          </p:cNvPr>
          <p:cNvSpPr txBox="1"/>
          <p:nvPr/>
        </p:nvSpPr>
        <p:spPr>
          <a:xfrm>
            <a:off x="4935769" y="3477766"/>
            <a:ext cx="772647" cy="2908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100" kern="1200" dirty="0">
                <a:solidFill>
                  <a:schemeClr val="tx2"/>
                </a:solidFill>
                <a:latin typeface="Lato" panose="020F0502020204030203" pitchFamily="34" charset="0"/>
                <a:ea typeface="+mn-ea"/>
              </a:rPr>
              <a:t>Anode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185A5C-8F63-4F40-ADDA-57E584FC24FF}"/>
              </a:ext>
            </a:extLst>
          </p:cNvPr>
          <p:cNvGrpSpPr/>
          <p:nvPr/>
        </p:nvGrpSpPr>
        <p:grpSpPr>
          <a:xfrm>
            <a:off x="1140292" y="4155228"/>
            <a:ext cx="1574581" cy="481771"/>
            <a:chOff x="825910" y="5030751"/>
            <a:chExt cx="1574581" cy="481771"/>
          </a:xfrm>
        </p:grpSpPr>
        <p:sp>
          <p:nvSpPr>
            <p:cNvPr id="11" name="Callout: Line 10">
              <a:extLst>
                <a:ext uri="{FF2B5EF4-FFF2-40B4-BE49-F238E27FC236}">
                  <a16:creationId xmlns:a16="http://schemas.microsoft.com/office/drawing/2014/main" id="{4894AFD9-9DE9-48D1-9438-63092AF6FE36}"/>
                </a:ext>
              </a:extLst>
            </p:cNvPr>
            <p:cNvSpPr/>
            <p:nvPr/>
          </p:nvSpPr>
          <p:spPr>
            <a:xfrm>
              <a:off x="825910" y="5030751"/>
              <a:ext cx="1574581" cy="481771"/>
            </a:xfrm>
            <a:prstGeom prst="borderCallout1">
              <a:avLst>
                <a:gd name="adj1" fmla="val 53449"/>
                <a:gd name="adj2" fmla="val 100309"/>
                <a:gd name="adj3" fmla="val 55592"/>
                <a:gd name="adj4" fmla="val 157246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86C82E4-A132-4A19-822F-12DC8D0B8E50}"/>
                </a:ext>
              </a:extLst>
            </p:cNvPr>
            <p:cNvSpPr txBox="1"/>
            <p:nvPr/>
          </p:nvSpPr>
          <p:spPr>
            <a:xfrm>
              <a:off x="1107452" y="5126211"/>
              <a:ext cx="1011495" cy="29084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2100" kern="1200" dirty="0">
                  <a:solidFill>
                    <a:schemeClr val="tx2"/>
                  </a:solidFill>
                  <a:latin typeface="Lato" panose="020F0502020204030203" pitchFamily="34" charset="0"/>
                  <a:ea typeface="+mn-ea"/>
                </a:rPr>
                <a:t>Cathode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9288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8E0D4-1C10-4126-B29E-C62C1A63C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Activity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E4D19-FA43-4CD5-9A37-E1C7C89C1C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566" y="962025"/>
            <a:ext cx="11180867" cy="5050720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GB" dirty="0"/>
              <a:t>Write up and download the torch program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dirty="0"/>
              <a:t>Now try the Stretch Tasks:</a:t>
            </a:r>
          </a:p>
          <a:p>
            <a:pPr marL="457200" lvl="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Adapt the code so that Button B turns the LED ON</a:t>
            </a:r>
          </a:p>
          <a:p>
            <a:pPr marL="457200" lvl="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Edit the code so that the LED stays ON until Button B is pressed</a:t>
            </a:r>
          </a:p>
          <a:p>
            <a:pPr marL="457200" lvl="0" indent="-457200">
              <a:spcBef>
                <a:spcPts val="1200"/>
              </a:spcBef>
              <a:buFont typeface="+mj-lt"/>
              <a:buAutoNum type="arabicPeriod"/>
            </a:pPr>
            <a:r>
              <a:rPr lang="en-GB" dirty="0"/>
              <a:t>Write a code so that the LED flashes, this uses ON and OFF and sleeps – see the example code below:</a:t>
            </a:r>
          </a:p>
          <a:p>
            <a:pPr marL="512763" lvl="2" indent="0">
              <a:spcBef>
                <a:spcPts val="1200"/>
              </a:spcBef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pin0.write_digital(1)</a:t>
            </a:r>
          </a:p>
          <a:p>
            <a:pPr marL="512763" lvl="2" indent="0">
              <a:spcBef>
                <a:spcPts val="1200"/>
              </a:spcBef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sleep(0.5)</a:t>
            </a:r>
          </a:p>
          <a:p>
            <a:pPr marL="512763" lvl="2" indent="0">
              <a:spcBef>
                <a:spcPts val="1200"/>
              </a:spcBef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pin0.write_digital(0)</a:t>
            </a:r>
          </a:p>
          <a:p>
            <a:pPr marL="457200" lvl="0" indent="-457200">
              <a:spcBef>
                <a:spcPts val="1200"/>
              </a:spcBef>
              <a:buFont typeface="+mj-lt"/>
              <a:buAutoNum type="arabicPeriod" startAt="4"/>
            </a:pPr>
            <a:r>
              <a:rPr lang="en-GB" dirty="0"/>
              <a:t>Wire up two LEDs, one on Pin 0 and another on Pin 1, write the code for Button A to turn on the first LED and Button B to turn on the second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969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525</Words>
  <Application>Microsoft Office PowerPoint</Application>
  <PresentationFormat>Widescreen</PresentationFormat>
  <Paragraphs>55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Lato</vt:lpstr>
      <vt:lpstr>Wingdings</vt:lpstr>
      <vt:lpstr>1_Arm_PPT_Public</vt:lpstr>
      <vt:lpstr>LEDs and Classes</vt:lpstr>
      <vt:lpstr>What the Lesson Will Cover</vt:lpstr>
      <vt:lpstr>Pins</vt:lpstr>
      <vt:lpstr>Let’s Look At the Program First </vt:lpstr>
      <vt:lpstr>Classes</vt:lpstr>
      <vt:lpstr>Wire Up the LED</vt:lpstr>
      <vt:lpstr>Student Activity 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2020-12-11T10:47:34Z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