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511" r:id="rId6"/>
  </p:sldMasterIdLst>
  <p:notesMasterIdLst>
    <p:notesMasterId r:id="rId19"/>
  </p:notesMasterIdLst>
  <p:handoutMasterIdLst>
    <p:handoutMasterId r:id="rId20"/>
  </p:handoutMasterIdLst>
  <p:sldIdLst>
    <p:sldId id="332" r:id="rId7"/>
    <p:sldId id="339" r:id="rId8"/>
    <p:sldId id="335" r:id="rId9"/>
    <p:sldId id="341" r:id="rId10"/>
    <p:sldId id="338" r:id="rId11"/>
    <p:sldId id="346" r:id="rId12"/>
    <p:sldId id="347" r:id="rId13"/>
    <p:sldId id="340" r:id="rId14"/>
    <p:sldId id="342" r:id="rId15"/>
    <p:sldId id="344" r:id="rId16"/>
    <p:sldId id="343" r:id="rId17"/>
    <p:sldId id="333" r:id="rId18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49"/>
    <a:srgbClr val="E5ECEB"/>
    <a:srgbClr val="95D600"/>
    <a:srgbClr val="FF6B00"/>
    <a:srgbClr val="00C1DE"/>
    <a:srgbClr val="FFC600"/>
    <a:srgbClr val="FF6900"/>
    <a:srgbClr val="93E5FF"/>
    <a:srgbClr val="7B7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648" autoAdjust="0"/>
  </p:normalViewPr>
  <p:slideViewPr>
    <p:cSldViewPr snapToGrid="0">
      <p:cViewPr varScale="1">
        <p:scale>
          <a:sx n="95" d="100"/>
          <a:sy n="95" d="100"/>
        </p:scale>
        <p:origin x="115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86274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Students </a:t>
            </a:r>
            <a:r>
              <a:rPr lang="en-GB"/>
              <a:t>complete Activity </a:t>
            </a:r>
            <a:r>
              <a:rPr lang="en-GB" dirty="0"/>
              <a:t>2, teacher to support where required.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65096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Introduce the lesson and what it will cover, Learners could discuss or ask question about what the lesson might involve.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11166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Play random number game, then discuss what a random number is.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617350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the program and what it does, use the time to recap modules and imports, line 2</a:t>
            </a:r>
          </a:p>
          <a:p>
            <a:r>
              <a:rPr lang="en-GB" dirty="0"/>
              <a:t>Line three is a list, recap the features of lists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413321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and discuss the differences</a:t>
            </a:r>
          </a:p>
          <a:p>
            <a:r>
              <a:rPr lang="en-GB" dirty="0"/>
              <a:t>The number pattern is the Fibonacci sequence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659484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and discuss the differences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525350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and discuss the differences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61791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and talk through what encryption is and its uses.</a:t>
            </a:r>
          </a:p>
          <a:p>
            <a:r>
              <a:rPr lang="en-GB" dirty="0"/>
              <a:t>Use the grid, the letters at the bottom are converted to the letter at the top, for exam A is N and B is O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96098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and talk through what encryption is and its uses.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45097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D848DF0-097D-4560-9447-592EE2B1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7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2771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237785"/>
            <a:ext cx="11180867" cy="45952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7121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>
          <a:xfrm>
            <a:off x="6339947" y="2361951"/>
            <a:ext cx="5332941" cy="360574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8790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67542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3D234CD-759F-4F63-8BAE-5EF83F4A80C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285B74-8217-47D6-B1F9-41EF843750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DA9028-E80A-4D10-A238-5C9D08569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96068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2"/>
            <a:ext cx="8256853" cy="408642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66943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92125" y="1746250"/>
            <a:ext cx="8335964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22642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78561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999758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2867678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90936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7E5033D9-3668-4017-A592-1CF34695B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5C7479-AFA1-44A4-A0E2-206B7FC5D4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-948607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861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for Full Width 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50489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ECFDFC3-E8F8-4A3B-A7B5-C494553698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5593C93C-1E5D-4C19-8510-510953C83CCF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EA66-8035-4072-B874-ABE710416A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7182" y="6432905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705691CA-1385-4202-BB32-7980FD0D4BC4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C7212D-F60C-4C2D-A508-E9F1C351B1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4791" y="536644"/>
            <a:ext cx="440372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Danke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Merci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谢谢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ありがとう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Gracias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Kiitos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cs typeface="+mn-cs"/>
              </a:rPr>
              <a:t>감사합니다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Mangal" panose="02040503050203030202" pitchFamily="18" charset="0"/>
              </a:rPr>
              <a:t>धन्यवाद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t>תודה</a:t>
            </a:r>
            <a:endParaRPr kumimoji="0" lang="hi-i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Mangal" panose="02040503050203030202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4530B3-2C71-47A4-BAB2-78A35EAF1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2271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9689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EF865F52-F038-9143-B10F-EC315F327B49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23CA994-01FB-B24C-A927-7E3417958BAD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28663" y="4800600"/>
            <a:ext cx="5432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</a:br>
            <a:r>
              <a:rPr kumimoji="0" lang="en-US" altLang="x-none" sz="12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www.arm.com</a:t>
            </a: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/company/policies/trademarks</a:t>
            </a: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© 2018 Arm Limited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9EDFC-9DD0-4ADC-9DE6-C6516087E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0962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4896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BF7399-A5A6-45BA-979D-565957665B70}"/>
              </a:ext>
            </a:extLst>
          </p:cNvPr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ADA842-6E77-49F5-886C-490811425F6D}"/>
              </a:ext>
            </a:extLst>
          </p:cNvPr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ED0DA2-9043-4185-9741-3FE41800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Font typeface="Arial" charset="0"/>
              <a:buChar char="•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5248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25C61611-3300-41F4-84AB-94B0AEB16E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49E85A-37F4-4B10-9CEF-826A132638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1328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012829B4-F003-443D-BAAD-D767D760765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9C5097-7251-45E1-B2AF-B137762C7D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4863" y="1731920"/>
            <a:ext cx="4040830" cy="58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75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11C1B9F-CF01-4B19-871A-0E835AC19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52B8-B955-4011-BA1B-3F562C2B9721}"/>
              </a:ext>
            </a:extLst>
          </p:cNvPr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C667FE-5F49-4902-BA4E-5F42CE73BF8F}"/>
              </a:ext>
            </a:extLst>
          </p:cNvPr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header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1E5EE6-EC60-4F36-8250-F6D27EEE1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267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B8B71E0-69B2-4405-92A4-A8D4317D9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01617F-3437-4EA0-9F3A-35641BDCD476}"/>
              </a:ext>
            </a:extLst>
          </p:cNvPr>
          <p:cNvSpPr/>
          <p:nvPr userDrawn="1"/>
        </p:nvSpPr>
        <p:spPr>
          <a:xfrm>
            <a:off x="2473325" y="5788025"/>
            <a:ext cx="5715000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3C7CB8-D0ED-4CBB-A14C-0F5A992AEC32}"/>
              </a:ext>
            </a:extLst>
          </p:cNvPr>
          <p:cNvSpPr/>
          <p:nvPr userDrawn="1"/>
        </p:nvSpPr>
        <p:spPr>
          <a:xfrm rot="5400000">
            <a:off x="8668545" y="3399631"/>
            <a:ext cx="950912" cy="382587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58DA-6FE5-4EAB-9430-95208E73E3F5}"/>
              </a:ext>
            </a:extLst>
          </p:cNvPr>
          <p:cNvSpPr/>
          <p:nvPr userDrawn="1"/>
        </p:nvSpPr>
        <p:spPr>
          <a:xfrm rot="5400000">
            <a:off x="8661400" y="-395287"/>
            <a:ext cx="2852737" cy="3798888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FCF160-BBA0-4263-8872-2E8BE7E83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332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80CE8D38-A1A3-42B2-A2B4-D2CAD399E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895B2B-A497-48E9-ADEB-D02F00658322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602E1-3D6F-4250-94C4-9D35DC940925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F608C9-DD55-416C-933C-355A9DCB6145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B99F94-93C6-4007-A4D0-E71FCE85B9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93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C76D8CDB-659F-4586-B25C-B4DE95CC4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C067D-A19A-479C-9DB4-AD81E6604607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ACF3F-3E27-461E-9EDA-788397E79711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FA392-092A-4708-90F0-75F695B65C9A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602A8C-9823-4809-982C-93956DD56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895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ith TOP leve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505619" y="1248319"/>
            <a:ext cx="11180762" cy="4361361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67278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4388425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44994-EE29-4E68-942C-33DEE4CDA4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9155113" y="6416914"/>
            <a:ext cx="2904881" cy="349690"/>
          </a:xfrm>
          <a:prstGeom prst="rect">
            <a:avLst/>
          </a:prstGeom>
        </p:spPr>
      </p:pic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 flipH="1">
            <a:off x="1485798" y="6347664"/>
            <a:ext cx="109203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682C2D1-8EA8-E748-B66F-74D4D53CF8F8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" panose="020F0502020204030203" pitchFamily="34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 panose="020F0502020204030203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AB6087-5F79-4BE7-942A-42714288F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" panose="020F0502020204030203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4980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2" r:id="rId1"/>
    <p:sldLayoutId id="2147485513" r:id="rId2"/>
    <p:sldLayoutId id="2147485514" r:id="rId3"/>
    <p:sldLayoutId id="2147485515" r:id="rId4"/>
    <p:sldLayoutId id="2147485516" r:id="rId5"/>
    <p:sldLayoutId id="2147485517" r:id="rId6"/>
    <p:sldLayoutId id="2147485518" r:id="rId7"/>
    <p:sldLayoutId id="2147485519" r:id="rId8"/>
    <p:sldLayoutId id="2147485520" r:id="rId9"/>
    <p:sldLayoutId id="2147485521" r:id="rId10"/>
    <p:sldLayoutId id="2147485522" r:id="rId11"/>
    <p:sldLayoutId id="2147485523" r:id="rId12"/>
    <p:sldLayoutId id="2147485524" r:id="rId13"/>
    <p:sldLayoutId id="2147485525" r:id="rId14"/>
    <p:sldLayoutId id="2147485526" r:id="rId15"/>
    <p:sldLayoutId id="2147485527" r:id="rId16"/>
    <p:sldLayoutId id="2147485528" r:id="rId17"/>
    <p:sldLayoutId id="2147485529" r:id="rId18"/>
    <p:sldLayoutId id="2147485530" r:id="rId19"/>
    <p:sldLayoutId id="2147485531" r:id="rId20"/>
    <p:sldLayoutId id="2147485532" r:id="rId21"/>
    <p:sldLayoutId id="2147485533" r:id="rId22"/>
    <p:sldLayoutId id="2147485534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7430841" y="1366208"/>
            <a:ext cx="4264272" cy="492409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Lesson 9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9606" y="2726993"/>
            <a:ext cx="5045507" cy="1556425"/>
          </a:xfrm>
        </p:spPr>
        <p:txBody>
          <a:bodyPr/>
          <a:lstStyle/>
          <a:p>
            <a:r>
              <a:rPr lang="en-GB" b="1" dirty="0"/>
              <a:t>Random Numbers and Encryption</a:t>
            </a:r>
            <a:br>
              <a:rPr lang="en-GB" b="1" dirty="0"/>
            </a:br>
            <a:r>
              <a:rPr lang="en-US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D012B5F-0637-4CE5-B949-1A777FCF8A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517" y="5938981"/>
            <a:ext cx="4280971" cy="6227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125" y="358262"/>
            <a:ext cx="11180763" cy="666750"/>
          </a:xfrm>
        </p:spPr>
        <p:txBody>
          <a:bodyPr/>
          <a:lstStyle/>
          <a:p>
            <a:r>
              <a:rPr lang="en-GB" dirty="0"/>
              <a:t>Encryption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6" y="1237785"/>
            <a:ext cx="10973044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Encryption doesn’t stop data being stolen but if it is then it cannot be understood by the hacker</a:t>
            </a:r>
          </a:p>
          <a:p>
            <a:pPr>
              <a:spcBef>
                <a:spcPts val="1200"/>
              </a:spcBef>
            </a:pPr>
            <a:r>
              <a:rPr lang="en-GB" dirty="0"/>
              <a:t>Random numbers can be used to create a code which replaces letters</a:t>
            </a:r>
          </a:p>
          <a:p>
            <a:pPr>
              <a:spcBef>
                <a:spcPts val="1200"/>
              </a:spcBef>
            </a:pPr>
            <a:r>
              <a:rPr lang="en-GB" dirty="0"/>
              <a:t>For example the word ‘</a:t>
            </a:r>
            <a:r>
              <a:rPr lang="en-GB" b="1" dirty="0"/>
              <a:t>the’ </a:t>
            </a:r>
            <a:r>
              <a:rPr lang="en-GB" dirty="0"/>
              <a:t>could be replaced with the number 201.  Then all uses of the word the are replaced with 201</a:t>
            </a:r>
          </a:p>
          <a:p>
            <a:pPr>
              <a:spcBef>
                <a:spcPts val="1200"/>
              </a:spcBef>
            </a:pPr>
            <a:r>
              <a:rPr lang="en-GB" dirty="0"/>
              <a:t>Encryption also uses numbers such as large prime numbers, these are used in financial transactions on the internet shopping sites and online banking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1599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125" y="358262"/>
            <a:ext cx="11180763" cy="666750"/>
          </a:xfrm>
        </p:spPr>
        <p:txBody>
          <a:bodyPr/>
          <a:lstStyle/>
          <a:p>
            <a:r>
              <a:rPr lang="en-GB" dirty="0"/>
              <a:t>Activity 2: Creating an Encrypted Message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In this activity use the micro:bit to create a simple encryption machine</a:t>
            </a:r>
          </a:p>
          <a:p>
            <a:pPr>
              <a:spcBef>
                <a:spcPts val="1200"/>
              </a:spcBef>
            </a:pPr>
            <a:r>
              <a:rPr lang="en-GB" dirty="0"/>
              <a:t>Use the micro:bit to encrypt your message</a:t>
            </a:r>
          </a:p>
          <a:p>
            <a:pPr>
              <a:spcBef>
                <a:spcPts val="1200"/>
              </a:spcBef>
            </a:pPr>
            <a:r>
              <a:rPr lang="en-GB" dirty="0"/>
              <a:t>Share your message with another student</a:t>
            </a:r>
          </a:p>
          <a:p>
            <a:pPr>
              <a:spcBef>
                <a:spcPts val="1200"/>
              </a:spcBef>
            </a:pPr>
            <a:r>
              <a:rPr lang="en-GB" dirty="0"/>
              <a:t>Can they decrypt it?</a:t>
            </a:r>
          </a:p>
          <a:p>
            <a:pPr>
              <a:spcBef>
                <a:spcPts val="1200"/>
              </a:spcBef>
            </a:pPr>
            <a:r>
              <a:rPr lang="en-GB" dirty="0"/>
              <a:t>Assign the encryption program to the buttons on the micro:bit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5457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59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17CB2-8936-4AC9-A5A8-CD15FF801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the Lesson Will Cover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5D2808-D9D9-4541-A273-C0A13222C7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Know what a </a:t>
            </a:r>
            <a:r>
              <a:rPr lang="en-GB" b="1" dirty="0">
                <a:solidFill>
                  <a:srgbClr val="002B49"/>
                </a:solidFill>
              </a:rPr>
              <a:t>random</a:t>
            </a:r>
            <a:r>
              <a:rPr lang="en-GB" dirty="0"/>
              <a:t> number is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Be able to use the random </a:t>
            </a:r>
            <a:r>
              <a:rPr lang="en-GB" b="1" dirty="0">
                <a:solidFill>
                  <a:srgbClr val="002B49"/>
                </a:solidFill>
              </a:rPr>
              <a:t>module</a:t>
            </a:r>
            <a:r>
              <a:rPr lang="en-GB" dirty="0"/>
              <a:t> to with the micro:bit to code a random number generator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Know the difference between random and </a:t>
            </a:r>
            <a:r>
              <a:rPr lang="en-GB" b="1" dirty="0">
                <a:solidFill>
                  <a:srgbClr val="002B49"/>
                </a:solidFill>
              </a:rPr>
              <a:t>true random</a:t>
            </a:r>
            <a:r>
              <a:rPr lang="en-GB" dirty="0"/>
              <a:t> numbers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Be aware of </a:t>
            </a:r>
            <a:r>
              <a:rPr lang="en-GB" b="1" dirty="0">
                <a:solidFill>
                  <a:srgbClr val="002B49"/>
                </a:solidFill>
              </a:rPr>
              <a:t>encryption</a:t>
            </a:r>
            <a:r>
              <a:rPr lang="en-GB" dirty="0"/>
              <a:t> and its uses</a:t>
            </a:r>
          </a:p>
          <a:p>
            <a:pPr>
              <a:spcBef>
                <a:spcPts val="1200"/>
              </a:spcBef>
            </a:pPr>
            <a:r>
              <a:rPr lang="en-GB" dirty="0"/>
              <a:t>Program an encryption device</a:t>
            </a:r>
          </a:p>
        </p:txBody>
      </p:sp>
    </p:spTree>
    <p:extLst>
      <p:ext uri="{BB962C8B-B14F-4D97-AF65-F5344CB8AC3E}">
        <p14:creationId xmlns:p14="http://schemas.microsoft.com/office/powerpoint/2010/main" val="2047939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Random Number Games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Think of a random number between 1 and 100, can another student guess it?</a:t>
            </a:r>
          </a:p>
          <a:p>
            <a:pPr>
              <a:spcBef>
                <a:spcPts val="1200"/>
              </a:spcBef>
            </a:pPr>
            <a:r>
              <a:rPr lang="en-GB" dirty="0"/>
              <a:t>What is a Random number?</a:t>
            </a:r>
          </a:p>
          <a:p>
            <a:pPr>
              <a:spcBef>
                <a:spcPts val="1200"/>
              </a:spcBef>
            </a:pPr>
            <a:endParaRPr lang="en-GB" dirty="0"/>
          </a:p>
          <a:p>
            <a:pPr marL="0" indent="0">
              <a:spcBef>
                <a:spcPts val="1200"/>
              </a:spcBef>
              <a:buNone/>
            </a:pPr>
            <a:r>
              <a:rPr lang="en-GB" dirty="0"/>
              <a:t>A random number is a number that is not based on a pattern:</a:t>
            </a:r>
          </a:p>
          <a:p>
            <a:pPr>
              <a:spcBef>
                <a:spcPts val="1200"/>
              </a:spcBef>
            </a:pPr>
            <a:r>
              <a:rPr lang="en-GB" dirty="0"/>
              <a:t>for example selecting a random number between 1 and 100 is random.  </a:t>
            </a:r>
          </a:p>
          <a:p>
            <a:pPr marL="0" indent="0">
              <a:spcBef>
                <a:spcPts val="1200"/>
              </a:spcBef>
              <a:buNone/>
            </a:pPr>
            <a:endParaRPr lang="en-GB" dirty="0"/>
          </a:p>
          <a:p>
            <a:pPr marL="0" indent="0">
              <a:spcBef>
                <a:spcPts val="1200"/>
              </a:spcBef>
              <a:buNone/>
            </a:pPr>
            <a:r>
              <a:rPr lang="en-GB" dirty="0"/>
              <a:t>Selecting only an even number between 2 and 10 has a pattern, although the number selected is still a random choice, it is more ordered.</a:t>
            </a:r>
          </a:p>
          <a:p>
            <a:pPr>
              <a:spcBef>
                <a:spcPts val="1200"/>
              </a:spcBef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0439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ACAB9-06FA-4B6F-BC9B-DBABE6750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Selecting a Random Name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DEF3F-A830-4883-A69D-5AAC53CD84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6"/>
            <a:ext cx="11180867" cy="200272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from microbit import *</a:t>
            </a: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import random</a:t>
            </a: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names = ["Mary", "Damien", "Alia", "Kushal", "Mei Xiu", "Zoltan"]</a:t>
            </a: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display.scroll(random.choice(names))</a:t>
            </a:r>
          </a:p>
          <a:p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84E0D5D-58B9-4BF0-AD9A-A98DD12A590D}"/>
              </a:ext>
            </a:extLst>
          </p:cNvPr>
          <p:cNvSpPr txBox="1">
            <a:spLocks/>
          </p:cNvSpPr>
          <p:nvPr/>
        </p:nvSpPr>
        <p:spPr>
          <a:xfrm>
            <a:off x="505566" y="3283155"/>
            <a:ext cx="11180867" cy="20027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rgbClr val="383838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81343" indent="-16668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Char char="•"/>
              <a:defRPr kern="1200">
                <a:solidFill>
                  <a:srgbClr val="383838"/>
                </a:solidFill>
                <a:latin typeface="+mn-lt"/>
                <a:ea typeface="ＭＳ Ｐゴシック" charset="0"/>
                <a:cs typeface="+mn-cs"/>
              </a:defRPr>
            </a:lvl2pPr>
            <a:lvl3pPr marL="855663" indent="-16668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rgbClr val="383838"/>
                </a:solidFill>
                <a:latin typeface="+mn-lt"/>
                <a:ea typeface="ＭＳ Ｐゴシック" charset="0"/>
                <a:cs typeface="+mn-cs"/>
              </a:defRPr>
            </a:lvl3pPr>
            <a:lvl4pPr marL="1201738" indent="-173038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charset="2"/>
              <a:buChar char="§"/>
              <a:defRPr kern="1200">
                <a:solidFill>
                  <a:srgbClr val="383838"/>
                </a:solidFill>
                <a:latin typeface="+mn-lt"/>
                <a:ea typeface="ＭＳ Ｐゴシック" charset="0"/>
                <a:cs typeface="+mn-cs"/>
              </a:defRPr>
            </a:lvl4pPr>
            <a:lvl5pPr marL="1427163" indent="-168275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rgbClr val="383838"/>
                </a:solidFill>
                <a:latin typeface="+mn-lt"/>
                <a:ea typeface="ＭＳ Ｐゴシック" charset="0"/>
                <a:cs typeface="+mn-cs"/>
              </a:defRPr>
            </a:lvl5pPr>
            <a:lvl6pPr marL="16550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6pPr>
            <a:lvl7pPr marL="18836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7pPr>
            <a:lvl8pPr marL="21122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8pPr>
            <a:lvl9pPr marL="23408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dirty="0"/>
          </a:p>
          <a:p>
            <a:pPr marL="0" indent="0">
              <a:spcBef>
                <a:spcPts val="1200"/>
              </a:spcBef>
              <a:buNone/>
            </a:pPr>
            <a:r>
              <a:rPr lang="en-GB" dirty="0">
                <a:latin typeface="Lato"/>
              </a:rPr>
              <a:t>We import the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random</a:t>
            </a:r>
            <a:r>
              <a:rPr lang="en-GB" b="1" dirty="0">
                <a:latin typeface="Lato"/>
              </a:rPr>
              <a:t> </a:t>
            </a:r>
            <a:r>
              <a:rPr lang="en-GB" dirty="0">
                <a:latin typeface="Lato"/>
              </a:rPr>
              <a:t>module, do you remember what modules are?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dirty="0">
                <a:latin typeface="Lato"/>
              </a:rPr>
              <a:t>What is used on line three of the program?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dirty="0">
                <a:latin typeface="Lato"/>
              </a:rPr>
              <a:t>The last line uses the code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random.choice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GB" dirty="0">
                <a:latin typeface="Lato"/>
              </a:rPr>
              <a:t>to select a random name </a:t>
            </a:r>
          </a:p>
        </p:txBody>
      </p:sp>
    </p:spTree>
    <p:extLst>
      <p:ext uri="{BB962C8B-B14F-4D97-AF65-F5344CB8AC3E}">
        <p14:creationId xmlns:p14="http://schemas.microsoft.com/office/powerpoint/2010/main" val="938218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5A5D7-C3A3-47A7-AD70-C65B40993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Random Numbers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FDD877-05D1-4EC2-861F-075822CA8B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Random numbers may appear random but they are usually based on </a:t>
            </a:r>
            <a:r>
              <a:rPr lang="en-GB" b="1" dirty="0">
                <a:solidFill>
                  <a:srgbClr val="002B49"/>
                </a:solidFill>
              </a:rPr>
              <a:t>algorithms</a:t>
            </a:r>
            <a:r>
              <a:rPr lang="en-GB" dirty="0"/>
              <a:t> or programs which generate them</a:t>
            </a:r>
          </a:p>
          <a:p>
            <a:pPr>
              <a:spcBef>
                <a:spcPts val="1200"/>
              </a:spcBef>
            </a:pPr>
            <a:r>
              <a:rPr lang="en-GB" dirty="0"/>
              <a:t>Selecting a number between 1 and 100 may appear random but it is not a true random number,</a:t>
            </a:r>
            <a:r>
              <a:rPr lang="en-GB" b="1" dirty="0"/>
              <a:t> </a:t>
            </a:r>
            <a:r>
              <a:rPr lang="en-GB" dirty="0"/>
              <a:t>as we have told the program what to do</a:t>
            </a:r>
          </a:p>
          <a:p>
            <a:pPr>
              <a:spcBef>
                <a:spcPts val="1200"/>
              </a:spcBef>
            </a:pPr>
            <a:r>
              <a:rPr lang="en-GB" dirty="0"/>
              <a:t>Look at the numbers below, can you see a pattern?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dirty="0"/>
              <a:t>	1, 1, 2, 3, 5, 8, 13, …</a:t>
            </a:r>
          </a:p>
          <a:p>
            <a:pPr>
              <a:spcBef>
                <a:spcPts val="1200"/>
              </a:spcBef>
            </a:pPr>
            <a:r>
              <a:rPr lang="en-GB" dirty="0"/>
              <a:t>They look random but they are based on a pattern and therefore not random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815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5A5D7-C3A3-47A7-AD70-C65B40993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True Random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FDD877-05D1-4EC2-861F-075822CA8B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A true random number is usually based on a physical element that: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You have no control over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Is expected to be random</a:t>
            </a:r>
          </a:p>
          <a:p>
            <a:pPr>
              <a:spcBef>
                <a:spcPts val="1200"/>
              </a:spcBef>
            </a:pPr>
            <a:r>
              <a:rPr lang="en-GB" dirty="0"/>
              <a:t>Examples of these are: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Background radiation</a:t>
            </a:r>
          </a:p>
          <a:p>
            <a:pPr lvl="1">
              <a:spcBef>
                <a:spcPts val="1200"/>
              </a:spcBef>
            </a:pPr>
            <a:r>
              <a:rPr lang="en-GB" sz="2400" dirty="0"/>
              <a:t>Pressure</a:t>
            </a:r>
          </a:p>
          <a:p>
            <a:pPr>
              <a:spcBef>
                <a:spcPts val="1200"/>
              </a:spcBef>
            </a:pPr>
            <a:r>
              <a:rPr lang="en-GB" dirty="0"/>
              <a:t>For example, if you use your mouse movement during an unknown time on website this </a:t>
            </a:r>
            <a:r>
              <a:rPr lang="en-GB"/>
              <a:t>will suitably random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85D470C-F5F5-4B26-926F-16455CF46F74}"/>
              </a:ext>
            </a:extLst>
          </p:cNvPr>
          <p:cNvSpPr/>
          <p:nvPr/>
        </p:nvSpPr>
        <p:spPr>
          <a:xfrm>
            <a:off x="3922644" y="3254610"/>
            <a:ext cx="6096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81343" lvl="1" indent="-166688">
              <a:spcBef>
                <a:spcPts val="1200"/>
              </a:spcBef>
              <a:spcAft>
                <a:spcPts val="0"/>
              </a:spcAft>
              <a:buClr>
                <a:srgbClr val="0091BD"/>
              </a:buClr>
              <a:buSzPct val="80000"/>
              <a:buFont typeface="Arial" charset="0"/>
              <a:buChar char="•"/>
            </a:pPr>
            <a:r>
              <a:rPr lang="en-GB" sz="2400" dirty="0">
                <a:solidFill>
                  <a:srgbClr val="383838"/>
                </a:solidFill>
                <a:latin typeface="Lato"/>
                <a:ea typeface="ＭＳ Ｐゴシック" charset="0"/>
              </a:rPr>
              <a:t>Temperature</a:t>
            </a:r>
          </a:p>
          <a:p>
            <a:pPr marL="581343" lvl="1" indent="-166688">
              <a:spcBef>
                <a:spcPts val="1200"/>
              </a:spcBef>
              <a:spcAft>
                <a:spcPts val="0"/>
              </a:spcAft>
              <a:buClr>
                <a:srgbClr val="0091BD"/>
              </a:buClr>
              <a:buSzPct val="80000"/>
              <a:buFont typeface="Arial" charset="0"/>
              <a:buChar char="•"/>
            </a:pPr>
            <a:r>
              <a:rPr lang="en-GB" sz="2400" dirty="0">
                <a:solidFill>
                  <a:srgbClr val="383838"/>
                </a:solidFill>
                <a:latin typeface="Lato"/>
                <a:ea typeface="ＭＳ Ｐゴシック" charset="0"/>
              </a:rPr>
              <a:t>Electromagnetic field measurements </a:t>
            </a:r>
          </a:p>
        </p:txBody>
      </p:sp>
    </p:spTree>
    <p:extLst>
      <p:ext uri="{BB962C8B-B14F-4D97-AF65-F5344CB8AC3E}">
        <p14:creationId xmlns:p14="http://schemas.microsoft.com/office/powerpoint/2010/main" val="75394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5A5D7-C3A3-47A7-AD70-C65B40993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FDD877-05D1-4EC2-861F-075822CA8B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Random numbers are based on algorithms and programs</a:t>
            </a:r>
          </a:p>
          <a:p>
            <a:pPr>
              <a:spcBef>
                <a:spcPts val="1200"/>
              </a:spcBef>
            </a:pPr>
            <a:r>
              <a:rPr lang="en-GB" dirty="0"/>
              <a:t>True random numbers are based on external physical events or elements that cannot be controlled</a:t>
            </a:r>
          </a:p>
        </p:txBody>
      </p:sp>
    </p:spTree>
    <p:extLst>
      <p:ext uri="{BB962C8B-B14F-4D97-AF65-F5344CB8AC3E}">
        <p14:creationId xmlns:p14="http://schemas.microsoft.com/office/powerpoint/2010/main" val="1140264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125" y="358262"/>
            <a:ext cx="11180763" cy="666750"/>
          </a:xfrm>
        </p:spPr>
        <p:txBody>
          <a:bodyPr/>
          <a:lstStyle/>
          <a:p>
            <a:r>
              <a:rPr lang="en-GB" dirty="0"/>
              <a:t>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Complete part one of the Activity Sheet and create you own </a:t>
            </a:r>
            <a:r>
              <a:rPr lang="en-GB" b="1" dirty="0">
                <a:solidFill>
                  <a:srgbClr val="002B49"/>
                </a:solidFill>
              </a:rPr>
              <a:t>list</a:t>
            </a:r>
            <a:r>
              <a:rPr lang="en-GB" dirty="0"/>
              <a:t> and random choice program</a:t>
            </a:r>
          </a:p>
          <a:p>
            <a:pPr>
              <a:spcBef>
                <a:spcPts val="1200"/>
              </a:spcBef>
            </a:pPr>
            <a:r>
              <a:rPr lang="en-GB" dirty="0"/>
              <a:t>This could be a random activity selector</a:t>
            </a:r>
          </a:p>
          <a:p>
            <a:pPr>
              <a:spcBef>
                <a:spcPts val="1200"/>
              </a:spcBef>
            </a:pPr>
            <a:r>
              <a:rPr lang="en-GB" dirty="0"/>
              <a:t>Download to your micro:bit and try it out</a:t>
            </a:r>
          </a:p>
        </p:txBody>
      </p:sp>
    </p:spTree>
    <p:extLst>
      <p:ext uri="{BB962C8B-B14F-4D97-AF65-F5344CB8AC3E}">
        <p14:creationId xmlns:p14="http://schemas.microsoft.com/office/powerpoint/2010/main" val="310550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125" y="358262"/>
            <a:ext cx="11180763" cy="666750"/>
          </a:xfrm>
        </p:spPr>
        <p:txBody>
          <a:bodyPr/>
          <a:lstStyle/>
          <a:p>
            <a:r>
              <a:rPr lang="en-GB" dirty="0"/>
              <a:t>Encryption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6" y="1237785"/>
            <a:ext cx="6233990" cy="4595203"/>
          </a:xfrm>
        </p:spPr>
        <p:txBody>
          <a:bodyPr/>
          <a:lstStyle/>
          <a:p>
            <a:r>
              <a:rPr lang="en-GB" dirty="0"/>
              <a:t>Encryption uses letters, number or symbols to code a message so that it does not make sense, unless you have the key to decrypt the message</a:t>
            </a:r>
          </a:p>
          <a:p>
            <a:endParaRPr lang="en-GB" dirty="0"/>
          </a:p>
          <a:p>
            <a:r>
              <a:rPr lang="en-GB" dirty="0"/>
              <a:t>Encryption has many real world uses, the lottery, online banking, buying products on line, completing an online application form, sending documents</a:t>
            </a:r>
          </a:p>
          <a:p>
            <a:endParaRPr lang="en-GB" dirty="0"/>
          </a:p>
          <a:p>
            <a:r>
              <a:rPr lang="en-GB" dirty="0"/>
              <a:t>Consider the word </a:t>
            </a:r>
            <a:r>
              <a:rPr lang="en-GB" b="1" dirty="0"/>
              <a:t>URYYB</a:t>
            </a:r>
            <a:r>
              <a:rPr lang="en-GB" dirty="0"/>
              <a:t>, use the grid to work out what the real word is</a:t>
            </a:r>
          </a:p>
          <a:p>
            <a:endParaRPr lang="en-GB" dirty="0"/>
          </a:p>
        </p:txBody>
      </p:sp>
      <p:pic>
        <p:nvPicPr>
          <p:cNvPr id="1026" name="Picture 2" descr="Image result for ceaser cypher">
            <a:extLst>
              <a:ext uri="{FF2B5EF4-FFF2-40B4-BE49-F238E27FC236}">
                <a16:creationId xmlns:a16="http://schemas.microsoft.com/office/drawing/2014/main" id="{AFCB532F-8BD5-4881-BBE2-9773B1DFED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86"/>
          <a:stretch/>
        </p:blipFill>
        <p:spPr bwMode="auto">
          <a:xfrm>
            <a:off x="7365146" y="1362809"/>
            <a:ext cx="4479589" cy="126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mage result for ceaser cypher">
            <a:extLst>
              <a:ext uri="{FF2B5EF4-FFF2-40B4-BE49-F238E27FC236}">
                <a16:creationId xmlns:a16="http://schemas.microsoft.com/office/drawing/2014/main" id="{8D567DB9-A727-45DB-833A-EB9F8CA462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87"/>
          <a:stretch/>
        </p:blipFill>
        <p:spPr bwMode="auto">
          <a:xfrm>
            <a:off x="7365145" y="3250980"/>
            <a:ext cx="4479589" cy="126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8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Arm_PPT_Public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lide deck template" id="{EBD0F82C-B29A-419D-9CAF-EE093087092D}" vid="{2C60A0D2-D733-4FD8-9890-1E1CFEC488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customXml/itemProps5.xml><?xml version="1.0" encoding="utf-8"?>
<ds:datastoreItem xmlns:ds="http://schemas.openxmlformats.org/officeDocument/2006/customXml" ds:itemID="{B61D4E06-5D3F-4994-A4A7-4BA626FA722D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f2ad5090-61a8-4b8c-ab70-68f4ff4d1933"/>
    <ds:schemaRef ds:uri="http://schemas.microsoft.com/sharepoint/v3"/>
    <ds:schemaRef ds:uri="c0950e01-db07-4e41-9c32-b7a8e9fccc9b"/>
    <ds:schemaRef ds:uri="http://schemas.microsoft.com/sharepoint/v3/field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Arm_PPT_2017_confidential_restricted</Template>
  <TotalTime>0</TotalTime>
  <Words>782</Words>
  <Application>Microsoft Office PowerPoint</Application>
  <PresentationFormat>Widescreen</PresentationFormat>
  <Paragraphs>87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Courier New</vt:lpstr>
      <vt:lpstr>Lato</vt:lpstr>
      <vt:lpstr>Wingdings</vt:lpstr>
      <vt:lpstr>1_Arm_PPT_Public</vt:lpstr>
      <vt:lpstr>Random Numbers and Encryption  </vt:lpstr>
      <vt:lpstr>What the Lesson Will Cover</vt:lpstr>
      <vt:lpstr>Random Number Games</vt:lpstr>
      <vt:lpstr>Selecting a Random Name</vt:lpstr>
      <vt:lpstr>Random Numbers</vt:lpstr>
      <vt:lpstr>True Random</vt:lpstr>
      <vt:lpstr>Summary</vt:lpstr>
      <vt:lpstr>Activity</vt:lpstr>
      <vt:lpstr>Encryption</vt:lpstr>
      <vt:lpstr>Encryption</vt:lpstr>
      <vt:lpstr>Activity 2: Creating an Encrypted Message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ideas for Streetlight </dc:title>
  <dc:subject/>
  <dc:creator/>
  <cp:keywords/>
  <dc:description/>
  <cp:revision>1</cp:revision>
  <dcterms:created xsi:type="dcterms:W3CDTF">2017-09-19T22:21:35Z</dcterms:created>
  <dcterms:modified xsi:type="dcterms:W3CDTF">2020-12-11T10:24:14Z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